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10"/>
  </p:notesMasterIdLst>
  <p:sldIdLst>
    <p:sldId id="256" r:id="rId2"/>
    <p:sldId id="311" r:id="rId3"/>
    <p:sldId id="302" r:id="rId4"/>
    <p:sldId id="316" r:id="rId5"/>
    <p:sldId id="317" r:id="rId6"/>
    <p:sldId id="308" r:id="rId7"/>
    <p:sldId id="314" r:id="rId8"/>
    <p:sldId id="31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77912" autoAdjust="0"/>
  </p:normalViewPr>
  <p:slideViewPr>
    <p:cSldViewPr snapToGrid="0">
      <p:cViewPr varScale="1">
        <p:scale>
          <a:sx n="66" d="100"/>
          <a:sy n="66" d="100"/>
        </p:scale>
        <p:origin x="5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9E21B-0E84-4383-9023-3558D23C329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13218-887A-42EF-BD5C-7C85E9D79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04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13218-887A-42EF-BD5C-7C85E9D79A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20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13218-887A-42EF-BD5C-7C85E9D79A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71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CC7D-B3E4-48FE-8F0B-BF91B1F2BD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7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CC7D-B3E4-48FE-8F0B-BF91B1F2BD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3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CC7D-B3E4-48FE-8F0B-BF91B1F2BD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8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CC7D-B3E4-48FE-8F0B-BF91B1F2BD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9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CC7D-B3E4-48FE-8F0B-BF91B1F2BD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54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visits (to physician offices, hospital outpatient and emergency departments) with diseases of the digestive system as the primary diagnosis: 51.0 million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https://www.cdc.gov/nchs/data/ahcd/combined_tables/AMC_2009-2010_combined_web_table01.pdf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13218-887A-42EF-BD5C-7C85E9D79A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1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3345179"/>
            <a:ext cx="8825658" cy="1432201"/>
          </a:xfrm>
        </p:spPr>
        <p:txBody>
          <a:bodyPr anchor="b"/>
          <a:lstStyle>
            <a:lvl1pPr algn="r">
              <a:defRPr sz="54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r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844" y="1143000"/>
            <a:ext cx="6186311" cy="158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1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7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2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93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56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8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37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08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1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35785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5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9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0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59F187-4A32-4CDE-804E-A5B1BAC3CA70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73D3282-A941-4FBF-A7F9-B880B708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0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38400"/>
            <a:ext cx="9144000" cy="2325511"/>
          </a:xfrm>
        </p:spPr>
        <p:txBody>
          <a:bodyPr>
            <a:normAutofit/>
          </a:bodyPr>
          <a:lstStyle/>
          <a:p>
            <a:br>
              <a:rPr lang="en-US" sz="7200" b="1" dirty="0"/>
            </a:br>
            <a:r>
              <a:rPr lang="en-US" sz="6700" b="1" dirty="0"/>
              <a:t>Digestive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88957"/>
            <a:ext cx="9144000" cy="967154"/>
          </a:xfrm>
        </p:spPr>
        <p:txBody>
          <a:bodyPr>
            <a:normAutofit/>
          </a:bodyPr>
          <a:lstStyle/>
          <a:p>
            <a:pPr algn="r"/>
            <a:r>
              <a:rPr lang="en-US" sz="2800" dirty="0"/>
              <a:t>Jennifer Franco, CN, ACN</a:t>
            </a:r>
          </a:p>
        </p:txBody>
      </p:sp>
    </p:spTree>
    <p:extLst>
      <p:ext uri="{BB962C8B-B14F-4D97-AF65-F5344CB8AC3E}">
        <p14:creationId xmlns:p14="http://schemas.microsoft.com/office/powerpoint/2010/main" val="110089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0" lvl="8" indent="0">
              <a:buNone/>
            </a:pPr>
            <a:r>
              <a:rPr lang="en-US" sz="7200" b="1" dirty="0"/>
              <a:t>1.7 L</a:t>
            </a:r>
          </a:p>
          <a:p>
            <a:pPr marL="3657600" lvl="8" indent="0">
              <a:buNone/>
            </a:pPr>
            <a:r>
              <a:rPr lang="en-US" sz="7200" b="1" dirty="0"/>
              <a:t>2 L</a:t>
            </a:r>
          </a:p>
          <a:p>
            <a:pPr marL="3657600" lvl="8" indent="0">
              <a:buNone/>
            </a:pPr>
            <a:r>
              <a:rPr lang="en-US" sz="7200" b="1" dirty="0"/>
              <a:t>11.5 L  </a:t>
            </a:r>
          </a:p>
          <a:p>
            <a:pPr marL="3657600" lvl="8" indent="0">
              <a:buNone/>
            </a:pPr>
            <a:r>
              <a:rPr lang="en-US" sz="7200" b="1" dirty="0"/>
              <a:t>100 mL</a:t>
            </a:r>
          </a:p>
        </p:txBody>
      </p:sp>
    </p:spTree>
    <p:extLst>
      <p:ext uri="{BB962C8B-B14F-4D97-AF65-F5344CB8AC3E}">
        <p14:creationId xmlns:p14="http://schemas.microsoft.com/office/powerpoint/2010/main" val="232013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20" y="1295400"/>
            <a:ext cx="4949190" cy="495050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3104529" cy="1146858"/>
          </a:xfrm>
        </p:spPr>
        <p:txBody>
          <a:bodyPr/>
          <a:lstStyle/>
          <a:p>
            <a:r>
              <a:rPr lang="en-US" sz="3200" b="1" dirty="0"/>
              <a:t>Digestive 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2720052"/>
            <a:ext cx="2793158" cy="3304828"/>
          </a:xfrm>
        </p:spPr>
        <p:txBody>
          <a:bodyPr>
            <a:normAutofit/>
          </a:bodyPr>
          <a:lstStyle/>
          <a:p>
            <a:r>
              <a:rPr lang="en-US" sz="2800" b="1" dirty="0"/>
              <a:t>Mouth</a:t>
            </a:r>
          </a:p>
          <a:p>
            <a:r>
              <a:rPr lang="en-US" sz="2800" b="1" dirty="0"/>
              <a:t>Esophagus</a:t>
            </a:r>
          </a:p>
          <a:p>
            <a:r>
              <a:rPr lang="en-US" sz="2800" b="1" dirty="0"/>
              <a:t>Stomach</a:t>
            </a:r>
          </a:p>
          <a:p>
            <a:r>
              <a:rPr lang="en-US" sz="2800" b="1" dirty="0"/>
              <a:t>Small Intestine</a:t>
            </a:r>
          </a:p>
          <a:p>
            <a:r>
              <a:rPr lang="en-US" sz="2800" b="1" dirty="0"/>
              <a:t>Large Intestine</a:t>
            </a:r>
          </a:p>
          <a:p>
            <a:r>
              <a:rPr lang="en-US" sz="2800" b="1" dirty="0"/>
              <a:t>Colon</a:t>
            </a:r>
          </a:p>
        </p:txBody>
      </p:sp>
    </p:spTree>
    <p:extLst>
      <p:ext uri="{BB962C8B-B14F-4D97-AF65-F5344CB8AC3E}">
        <p14:creationId xmlns:p14="http://schemas.microsoft.com/office/powerpoint/2010/main" val="399804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Ancillary Organs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US" sz="3200" b="1" dirty="0"/>
              <a:t>Food does not actually pass through these organs, but they are absolutely necessary for proper digestion.</a:t>
            </a:r>
          </a:p>
          <a:p>
            <a:pPr lvl="1"/>
            <a:r>
              <a:rPr lang="en-US" sz="2800" b="1" dirty="0"/>
              <a:t>Liver</a:t>
            </a:r>
          </a:p>
          <a:p>
            <a:pPr lvl="1"/>
            <a:r>
              <a:rPr lang="en-US" sz="2800" b="1" dirty="0"/>
              <a:t>Gallbladder</a:t>
            </a:r>
          </a:p>
          <a:p>
            <a:pPr lvl="1"/>
            <a:r>
              <a:rPr lang="en-US" sz="2800" b="1" dirty="0"/>
              <a:t>Pancreas</a:t>
            </a:r>
          </a:p>
        </p:txBody>
      </p:sp>
    </p:spTree>
    <p:extLst>
      <p:ext uri="{BB962C8B-B14F-4D97-AF65-F5344CB8AC3E}">
        <p14:creationId xmlns:p14="http://schemas.microsoft.com/office/powerpoint/2010/main" val="184799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20" y="1295400"/>
            <a:ext cx="4949190" cy="495050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3104529" cy="1146858"/>
          </a:xfrm>
        </p:spPr>
        <p:txBody>
          <a:bodyPr/>
          <a:lstStyle/>
          <a:p>
            <a:r>
              <a:rPr lang="en-US" sz="3200" b="1" dirty="0"/>
              <a:t>Digestive 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2720052"/>
            <a:ext cx="2793158" cy="3304828"/>
          </a:xfrm>
        </p:spPr>
        <p:txBody>
          <a:bodyPr>
            <a:normAutofit/>
          </a:bodyPr>
          <a:lstStyle/>
          <a:p>
            <a:r>
              <a:rPr lang="en-US" sz="2800" b="1" dirty="0"/>
              <a:t>Mouth</a:t>
            </a:r>
          </a:p>
          <a:p>
            <a:r>
              <a:rPr lang="en-US" sz="2800" b="1" dirty="0"/>
              <a:t>Esophagus</a:t>
            </a:r>
          </a:p>
          <a:p>
            <a:r>
              <a:rPr lang="en-US" sz="2800" b="1" dirty="0"/>
              <a:t>Stomach</a:t>
            </a:r>
          </a:p>
          <a:p>
            <a:r>
              <a:rPr lang="en-US" sz="2800" b="1" dirty="0"/>
              <a:t>Small Intestine</a:t>
            </a:r>
          </a:p>
          <a:p>
            <a:r>
              <a:rPr lang="en-US" sz="2800" b="1" dirty="0"/>
              <a:t>Large Intestine</a:t>
            </a:r>
          </a:p>
          <a:p>
            <a:r>
              <a:rPr lang="en-US" sz="2800" b="1" dirty="0"/>
              <a:t>Colon</a:t>
            </a:r>
          </a:p>
        </p:txBody>
      </p:sp>
    </p:spTree>
    <p:extLst>
      <p:ext uri="{BB962C8B-B14F-4D97-AF65-F5344CB8AC3E}">
        <p14:creationId xmlns:p14="http://schemas.microsoft.com/office/powerpoint/2010/main" val="259086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3220276" cy="1600200"/>
          </a:xfrm>
        </p:spPr>
        <p:txBody>
          <a:bodyPr/>
          <a:lstStyle/>
          <a:p>
            <a:r>
              <a:rPr lang="en-US" sz="3200" b="1" dirty="0"/>
              <a:t>Functional Nutrition and Herbal Therapy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What are the body systems involved? </a:t>
            </a:r>
          </a:p>
          <a:p>
            <a:r>
              <a:rPr lang="en-US" sz="2800" b="1" dirty="0"/>
              <a:t>How can we support the tissues?</a:t>
            </a:r>
          </a:p>
          <a:p>
            <a:endParaRPr lang="en-US" sz="24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381" y="973851"/>
            <a:ext cx="5083472" cy="5137389"/>
          </a:xfrm>
        </p:spPr>
      </p:pic>
    </p:spTree>
    <p:extLst>
      <p:ext uri="{BB962C8B-B14F-4D97-AF65-F5344CB8AC3E}">
        <p14:creationId xmlns:p14="http://schemas.microsoft.com/office/powerpoint/2010/main" val="362735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Foods and Herbs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Vitamin B</a:t>
            </a:r>
          </a:p>
          <a:p>
            <a:r>
              <a:rPr lang="en-US" sz="2400" b="1" dirty="0"/>
              <a:t>Zn, Mg, Fe, Se</a:t>
            </a:r>
          </a:p>
          <a:p>
            <a:r>
              <a:rPr lang="en-US" sz="2400" b="1" dirty="0"/>
              <a:t>Enzymes: </a:t>
            </a:r>
          </a:p>
          <a:p>
            <a:pPr lvl="1"/>
            <a:r>
              <a:rPr lang="en-US" sz="2400" b="1" dirty="0"/>
              <a:t>Protease</a:t>
            </a:r>
          </a:p>
          <a:p>
            <a:pPr lvl="1"/>
            <a:r>
              <a:rPr lang="en-US" sz="2400" b="1" dirty="0"/>
              <a:t>Lipase</a:t>
            </a:r>
          </a:p>
          <a:p>
            <a:pPr lvl="1"/>
            <a:r>
              <a:rPr lang="en-US" sz="2400" b="1" dirty="0"/>
              <a:t>Amylase</a:t>
            </a:r>
          </a:p>
          <a:p>
            <a:pPr lvl="1"/>
            <a:r>
              <a:rPr lang="en-US" sz="2400" b="1" dirty="0"/>
              <a:t>Lactase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1" dirty="0"/>
              <a:t>Digestive Bitters</a:t>
            </a:r>
          </a:p>
          <a:p>
            <a:pPr lvl="1"/>
            <a:r>
              <a:rPr lang="en-US" sz="2400" b="1" dirty="0"/>
              <a:t>Gentian </a:t>
            </a:r>
          </a:p>
          <a:p>
            <a:pPr lvl="1"/>
            <a:r>
              <a:rPr lang="en-US" sz="2400" b="1" dirty="0"/>
              <a:t>Wormwood</a:t>
            </a:r>
          </a:p>
          <a:p>
            <a:pPr lvl="1"/>
            <a:r>
              <a:rPr lang="en-US" sz="2400" b="1" dirty="0"/>
              <a:t>Feverfew</a:t>
            </a:r>
          </a:p>
          <a:p>
            <a:r>
              <a:rPr lang="en-US" sz="2400" b="1" dirty="0"/>
              <a:t>Licorice</a:t>
            </a:r>
          </a:p>
          <a:p>
            <a:r>
              <a:rPr lang="en-US" sz="2400" b="1" dirty="0"/>
              <a:t>Ginger</a:t>
            </a:r>
          </a:p>
          <a:p>
            <a:r>
              <a:rPr lang="en-US" sz="2400" b="1" dirty="0"/>
              <a:t>Chamomile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2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for thought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54954" y="2615075"/>
            <a:ext cx="10035785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000" b="1" dirty="0"/>
          </a:p>
          <a:p>
            <a:pPr marL="0" indent="0" algn="ctr">
              <a:buNone/>
            </a:pPr>
            <a:r>
              <a:rPr lang="en-US" sz="8800" b="1" dirty="0"/>
              <a:t>51 Million</a:t>
            </a:r>
          </a:p>
          <a:p>
            <a:pPr marL="0" indent="0" algn="ctr">
              <a:buNone/>
            </a:pPr>
            <a:r>
              <a:rPr lang="en-US" sz="3600" b="1" dirty="0"/>
              <a:t>CDC, 2010</a:t>
            </a:r>
          </a:p>
        </p:txBody>
      </p:sp>
    </p:spTree>
    <p:extLst>
      <p:ext uri="{BB962C8B-B14F-4D97-AF65-F5344CB8AC3E}">
        <p14:creationId xmlns:p14="http://schemas.microsoft.com/office/powerpoint/2010/main" val="250985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401</TotalTime>
  <Words>177</Words>
  <Application>Microsoft Office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 Digestive Health</vt:lpstr>
      <vt:lpstr>By the numbers</vt:lpstr>
      <vt:lpstr>Digestive Tract</vt:lpstr>
      <vt:lpstr>Ancillary Organs</vt:lpstr>
      <vt:lpstr>Digestive Tract</vt:lpstr>
      <vt:lpstr>Functional Nutrition and Herbal Therapy</vt:lpstr>
      <vt:lpstr>Foods and Herbs</vt:lpstr>
      <vt:lpstr>Food for thought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Gut Health</dc:title>
  <dc:creator>Jennifer Franco</dc:creator>
  <cp:lastModifiedBy>Jennifer Franco</cp:lastModifiedBy>
  <cp:revision>65</cp:revision>
  <dcterms:created xsi:type="dcterms:W3CDTF">2016-08-18T03:47:17Z</dcterms:created>
  <dcterms:modified xsi:type="dcterms:W3CDTF">2017-05-10T19:23:38Z</dcterms:modified>
</cp:coreProperties>
</file>