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9"/>
  </p:notesMasterIdLst>
  <p:sldIdLst>
    <p:sldId id="256" r:id="rId2"/>
    <p:sldId id="311" r:id="rId3"/>
    <p:sldId id="302" r:id="rId4"/>
    <p:sldId id="303" r:id="rId5"/>
    <p:sldId id="315" r:id="rId6"/>
    <p:sldId id="314" r:id="rId7"/>
    <p:sldId id="31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77888" autoAdjust="0"/>
  </p:normalViewPr>
  <p:slideViewPr>
    <p:cSldViewPr snapToGrid="0">
      <p:cViewPr varScale="1">
        <p:scale>
          <a:sx n="85" d="100"/>
          <a:sy n="85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9E21B-0E84-4383-9023-3558D23C3293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13218-887A-42EF-BD5C-7C85E9D79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0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ai/organisms/cdiff/cdiff_infect.html" TargetMode="External"/><Relationship Id="rId4" Type="http://schemas.openxmlformats.org/officeDocument/2006/relationships/hyperlink" Target="http://www.seattlechildrens.org/kids-health/page.aspx?id=34359738930" TargetMode="External"/><Relationship Id="rId5" Type="http://schemas.openxmlformats.org/officeDocument/2006/relationships/hyperlink" Target="http://www.seattlechildrens.org/medical-conditions/digestive-gastrointestinal-conditions/crohns-disease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birth,</a:t>
            </a:r>
            <a:r>
              <a:rPr lang="en-US" baseline="0" dirty="0" smtClean="0"/>
              <a:t> thymus is about 15 grams</a:t>
            </a:r>
          </a:p>
          <a:p>
            <a:r>
              <a:rPr lang="en-US" baseline="0" dirty="0" smtClean="0"/>
              <a:t>Puberty </a:t>
            </a:r>
            <a:r>
              <a:rPr lang="mr-IN" baseline="0" dirty="0" smtClean="0"/>
              <a:t>–</a:t>
            </a:r>
            <a:r>
              <a:rPr lang="en-US" baseline="0" dirty="0" smtClean="0"/>
              <a:t> between 20-30 grams</a:t>
            </a:r>
          </a:p>
          <a:p>
            <a:r>
              <a:rPr lang="en-US" baseline="0" dirty="0" smtClean="0"/>
              <a:t>At the age of 75-80 it’s only about 5 grams!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4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4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11.4 million unnecessary antibiotic prescriptions written to children and teens each year in the United States </a:t>
            </a:r>
            <a:r>
              <a:rPr lang="mr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Seattle Children’s Hospital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2011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Antibiotics can also cause diarrhea 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clostridium difficile colitis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(C. diff), and early childhood exposure has even been associated with the development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asthma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Crohn’s disease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.- Seattle Children’s Hospital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2011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Antibiotics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children leads to an 84% risk increase of IBD - Pediatrics: Journal of the American Academy of Pediatrics “Antibiotic Exposure and IBD Development Among Children: A Population-Based Cohort Study” 2012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345179"/>
            <a:ext cx="8825658" cy="1432201"/>
          </a:xfrm>
        </p:spPr>
        <p:txBody>
          <a:bodyPr anchor="b"/>
          <a:lstStyle>
            <a:lvl1pPr algn="r">
              <a:defRPr sz="54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r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44" y="1143000"/>
            <a:ext cx="6186311" cy="158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7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3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08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35785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59F187-4A32-4CDE-804E-A5B1BAC3CA70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38400"/>
            <a:ext cx="9144000" cy="2325511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/>
            </a:r>
            <a:br>
              <a:rPr lang="en-US" sz="7200" b="1" dirty="0"/>
            </a:br>
            <a:r>
              <a:rPr lang="en-US" sz="6700" b="1" dirty="0"/>
              <a:t>Back to School: </a:t>
            </a:r>
            <a:r>
              <a:rPr lang="en-US" sz="6700" b="1"/>
              <a:t/>
            </a:r>
            <a:br>
              <a:rPr lang="en-US" sz="6700" b="1"/>
            </a:br>
            <a:r>
              <a:rPr lang="en-US" sz="6700" b="1"/>
              <a:t>Immune </a:t>
            </a:r>
            <a:r>
              <a:rPr lang="en-US" sz="6700" b="1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88957"/>
            <a:ext cx="9144000" cy="96715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/>
              <a:t>Jennifer Franco, CN, ACN</a:t>
            </a:r>
          </a:p>
        </p:txBody>
      </p:sp>
    </p:spTree>
    <p:extLst>
      <p:ext uri="{BB962C8B-B14F-4D97-AF65-F5344CB8AC3E}">
        <p14:creationId xmlns:p14="http://schemas.microsoft.com/office/powerpoint/2010/main" val="11008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By the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15 grams</a:t>
            </a:r>
          </a:p>
          <a:p>
            <a:pPr marL="0" indent="0" algn="ctr">
              <a:buNone/>
            </a:pPr>
            <a:r>
              <a:rPr lang="en-US" sz="6600" b="1" dirty="0" smtClean="0"/>
              <a:t>20-30 grams</a:t>
            </a:r>
          </a:p>
          <a:p>
            <a:pPr marL="0" indent="0" algn="ctr">
              <a:buNone/>
            </a:pPr>
            <a:r>
              <a:rPr lang="en-US" sz="6600" b="1" dirty="0"/>
              <a:t>5</a:t>
            </a:r>
            <a:r>
              <a:rPr lang="en-US" sz="6600" b="1" dirty="0" smtClean="0"/>
              <a:t> grams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01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8200"/>
            <a:ext cx="2793158" cy="1600200"/>
          </a:xfrm>
        </p:spPr>
        <p:txBody>
          <a:bodyPr/>
          <a:lstStyle/>
          <a:p>
            <a:r>
              <a:rPr lang="en-US" sz="2800" b="1" dirty="0" smtClean="0"/>
              <a:t>Immune System</a:t>
            </a:r>
            <a:endParaRPr lang="en-US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2551472"/>
            <a:ext cx="2793158" cy="3473408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Lymph nodes </a:t>
            </a:r>
          </a:p>
          <a:p>
            <a:r>
              <a:rPr lang="en-US" sz="2600" b="1" dirty="0" smtClean="0"/>
              <a:t>Thymus </a:t>
            </a:r>
          </a:p>
          <a:p>
            <a:r>
              <a:rPr lang="en-US" sz="2600" b="1" dirty="0" smtClean="0"/>
              <a:t>Spleen</a:t>
            </a:r>
          </a:p>
          <a:p>
            <a:r>
              <a:rPr lang="en-US" sz="2600" b="1" dirty="0" smtClean="0"/>
              <a:t>Appendix</a:t>
            </a:r>
          </a:p>
          <a:p>
            <a:r>
              <a:rPr lang="en-US" sz="2600" b="1" dirty="0" smtClean="0"/>
              <a:t>Bone</a:t>
            </a:r>
          </a:p>
          <a:p>
            <a:r>
              <a:rPr lang="en-US" sz="2600" b="1" dirty="0" smtClean="0"/>
              <a:t>Gut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195" y="838200"/>
            <a:ext cx="5294670" cy="5481184"/>
          </a:xfrm>
        </p:spPr>
      </p:pic>
    </p:spTree>
    <p:extLst>
      <p:ext uri="{BB962C8B-B14F-4D97-AF65-F5344CB8AC3E}">
        <p14:creationId xmlns:p14="http://schemas.microsoft.com/office/powerpoint/2010/main" val="3998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 of Immune Compromise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en-US" sz="2200" b="1" dirty="0" smtClean="0"/>
              <a:t>Asthma/Allergies</a:t>
            </a:r>
            <a:endParaRPr lang="en-US" sz="2200" b="1" dirty="0"/>
          </a:p>
          <a:p>
            <a:r>
              <a:rPr lang="en-US" sz="2200" b="1" dirty="0"/>
              <a:t>Bladder Infections</a:t>
            </a:r>
          </a:p>
          <a:p>
            <a:r>
              <a:rPr lang="en-US" sz="2200" b="1" dirty="0"/>
              <a:t>Broken </a:t>
            </a:r>
            <a:r>
              <a:rPr lang="en-US" sz="2200" b="1" dirty="0" smtClean="0"/>
              <a:t>Bones</a:t>
            </a:r>
            <a:endParaRPr lang="en-US" sz="2200" b="1" dirty="0"/>
          </a:p>
          <a:p>
            <a:r>
              <a:rPr lang="en-US" sz="2200" b="1" dirty="0"/>
              <a:t>Canker Sores</a:t>
            </a:r>
          </a:p>
          <a:p>
            <a:r>
              <a:rPr lang="en-US" sz="2200" b="1" dirty="0"/>
              <a:t>Chicken Pox</a:t>
            </a:r>
          </a:p>
          <a:p>
            <a:r>
              <a:rPr lang="en-US" sz="2200" b="1" dirty="0" smtClean="0"/>
              <a:t>Cold/Flu</a:t>
            </a:r>
            <a:endParaRPr lang="en-US" sz="2200" b="1" dirty="0"/>
          </a:p>
          <a:p>
            <a:r>
              <a:rPr lang="en-US" sz="2200" b="1" dirty="0"/>
              <a:t>Coughing</a:t>
            </a:r>
          </a:p>
          <a:p>
            <a:r>
              <a:rPr lang="en-US" sz="2200" b="1" dirty="0" smtClean="0"/>
              <a:t>Croup</a:t>
            </a:r>
            <a:endParaRPr lang="en-US" sz="2200" b="1" dirty="0" smtClean="0"/>
          </a:p>
          <a:p>
            <a:r>
              <a:rPr lang="en-US" sz="2200" b="1" dirty="0" smtClean="0"/>
              <a:t>Diaper </a:t>
            </a:r>
            <a:r>
              <a:rPr lang="en-US" sz="2200" b="1" dirty="0"/>
              <a:t>Rash</a:t>
            </a:r>
          </a:p>
          <a:p>
            <a:r>
              <a:rPr lang="en-US" sz="2200" b="1" dirty="0"/>
              <a:t>Diarrhea</a:t>
            </a:r>
          </a:p>
          <a:p>
            <a:r>
              <a:rPr lang="en-US" sz="2200" b="1" dirty="0"/>
              <a:t>Ear ache</a:t>
            </a:r>
          </a:p>
          <a:p>
            <a:r>
              <a:rPr lang="en-US" sz="2200" b="1" dirty="0"/>
              <a:t>Eczema</a:t>
            </a:r>
          </a:p>
          <a:p>
            <a:r>
              <a:rPr lang="en-US" sz="2200" b="1" dirty="0" smtClean="0"/>
              <a:t>Fevers</a:t>
            </a:r>
            <a:endParaRPr lang="en-US" sz="2200" b="1" dirty="0"/>
          </a:p>
          <a:p>
            <a:r>
              <a:rPr lang="en-US" sz="2200" b="1" dirty="0" smtClean="0"/>
              <a:t>Food </a:t>
            </a:r>
            <a:r>
              <a:rPr lang="en-US" sz="2200" b="1" dirty="0"/>
              <a:t>Poisoning</a:t>
            </a:r>
          </a:p>
          <a:p>
            <a:r>
              <a:rPr lang="en-US" sz="2200" b="1" dirty="0"/>
              <a:t>Hay Fever</a:t>
            </a:r>
          </a:p>
          <a:p>
            <a:r>
              <a:rPr lang="en-US" sz="2200" b="1" dirty="0" smtClean="0"/>
              <a:t>Hives</a:t>
            </a:r>
            <a:endParaRPr lang="en-US" sz="2200" b="1" dirty="0"/>
          </a:p>
          <a:p>
            <a:r>
              <a:rPr lang="en-US" sz="2200" b="1" dirty="0" smtClean="0"/>
              <a:t>Infections</a:t>
            </a:r>
            <a:endParaRPr lang="en-US" sz="2200" b="1" dirty="0" smtClean="0"/>
          </a:p>
          <a:p>
            <a:r>
              <a:rPr lang="en-US" sz="2200" b="1" dirty="0" smtClean="0"/>
              <a:t>Sneezing </a:t>
            </a:r>
            <a:r>
              <a:rPr lang="en-US" sz="2200" b="1" dirty="0"/>
              <a:t>Attacks</a:t>
            </a:r>
          </a:p>
          <a:p>
            <a:r>
              <a:rPr lang="en-US" sz="2200" b="1" dirty="0"/>
              <a:t>Staph Infection</a:t>
            </a:r>
          </a:p>
          <a:p>
            <a:r>
              <a:rPr lang="en-US" sz="2200" b="1" dirty="0"/>
              <a:t>Strep </a:t>
            </a:r>
            <a:r>
              <a:rPr lang="en-US" sz="2200" b="1" dirty="0" smtClean="0"/>
              <a:t>Throat</a:t>
            </a:r>
            <a:endParaRPr lang="en-US" sz="2200" b="1" dirty="0"/>
          </a:p>
          <a:p>
            <a:r>
              <a:rPr lang="en-US" sz="2200" b="1" dirty="0"/>
              <a:t>Sun Burns</a:t>
            </a:r>
          </a:p>
          <a:p>
            <a:r>
              <a:rPr lang="en-US" sz="2200" b="1" dirty="0" smtClean="0"/>
              <a:t>Teething</a:t>
            </a:r>
            <a:endParaRPr lang="en-US" sz="2200" b="1" dirty="0"/>
          </a:p>
          <a:p>
            <a:r>
              <a:rPr lang="en-US" sz="2200" b="1" dirty="0" smtClean="0"/>
              <a:t>Virus</a:t>
            </a:r>
            <a:endParaRPr lang="en-US" sz="2200" b="1" dirty="0"/>
          </a:p>
          <a:p>
            <a:r>
              <a:rPr lang="en-US" sz="2200" b="1" dirty="0"/>
              <a:t>Vomiting</a:t>
            </a:r>
          </a:p>
          <a:p>
            <a:r>
              <a:rPr lang="en-US" sz="2200" b="1" dirty="0"/>
              <a:t>Warts</a:t>
            </a:r>
          </a:p>
          <a:p>
            <a:r>
              <a:rPr lang="en-US" sz="2200" b="1" dirty="0" smtClean="0"/>
              <a:t>Wounds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152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Functional Nutrition and Herbal Therapy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What are the body systems involved? </a:t>
            </a:r>
          </a:p>
          <a:p>
            <a:r>
              <a:rPr lang="en-US" sz="2600" b="1" dirty="0"/>
              <a:t>How can we support the tissues?</a:t>
            </a:r>
          </a:p>
          <a:p>
            <a:endParaRPr lang="en-US" sz="24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381" y="973851"/>
            <a:ext cx="5083472" cy="5137389"/>
          </a:xfrm>
        </p:spPr>
      </p:pic>
    </p:spTree>
    <p:extLst>
      <p:ext uri="{BB962C8B-B14F-4D97-AF65-F5344CB8AC3E}">
        <p14:creationId xmlns:p14="http://schemas.microsoft.com/office/powerpoint/2010/main" val="11131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Foods and Herbs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449689"/>
            <a:ext cx="8825659" cy="3973689"/>
          </a:xfrm>
        </p:spPr>
        <p:txBody>
          <a:bodyPr numCol="2">
            <a:normAutofit/>
          </a:bodyPr>
          <a:lstStyle/>
          <a:p>
            <a:r>
              <a:rPr lang="en-US" sz="2800" b="1" dirty="0" smtClean="0"/>
              <a:t>Vitamin A</a:t>
            </a:r>
          </a:p>
          <a:p>
            <a:r>
              <a:rPr lang="en-US" sz="2800" b="1" dirty="0" smtClean="0"/>
              <a:t>Vitamin D</a:t>
            </a:r>
          </a:p>
          <a:p>
            <a:r>
              <a:rPr lang="en-US" sz="2800" b="1" dirty="0" smtClean="0"/>
              <a:t>Vitamin C</a:t>
            </a:r>
          </a:p>
          <a:p>
            <a:r>
              <a:rPr lang="en-US" sz="2800" b="1" dirty="0" smtClean="0"/>
              <a:t>Calcium</a:t>
            </a:r>
          </a:p>
          <a:p>
            <a:r>
              <a:rPr lang="en-US" sz="2800" b="1" dirty="0" smtClean="0"/>
              <a:t>Zinc</a:t>
            </a:r>
          </a:p>
          <a:p>
            <a:r>
              <a:rPr lang="en-US" sz="2800" b="1" dirty="0" smtClean="0"/>
              <a:t>Bone Broth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Thymus Gland Extract</a:t>
            </a:r>
          </a:p>
          <a:p>
            <a:r>
              <a:rPr lang="en-US" sz="2800" b="1" dirty="0" smtClean="0"/>
              <a:t>Echinacea</a:t>
            </a:r>
            <a:endParaRPr lang="en-US" sz="2800" b="1" dirty="0"/>
          </a:p>
          <a:p>
            <a:r>
              <a:rPr lang="en-US" sz="2800" b="1" dirty="0" err="1" smtClean="0"/>
              <a:t>Andrographis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Holy Basil </a:t>
            </a:r>
          </a:p>
          <a:p>
            <a:r>
              <a:rPr lang="en-US" sz="2800" b="1" dirty="0" smtClean="0"/>
              <a:t>Ginger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5752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 for thought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11.4 million</a:t>
            </a:r>
          </a:p>
          <a:p>
            <a:pPr marL="0" indent="0" algn="ctr">
              <a:buNone/>
            </a:pPr>
            <a:r>
              <a:rPr lang="en-US" sz="8000" b="1" dirty="0" smtClean="0"/>
              <a:t>84%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5098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2036</TotalTime>
  <Words>172</Words>
  <Application>Microsoft Macintosh PowerPoint</Application>
  <PresentationFormat>Widescreen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Mangal</vt:lpstr>
      <vt:lpstr>Wingdings 3</vt:lpstr>
      <vt:lpstr>Arial</vt:lpstr>
      <vt:lpstr>Ion Boardroom</vt:lpstr>
      <vt:lpstr> Back to School:  Immune Support</vt:lpstr>
      <vt:lpstr>By the numbers</vt:lpstr>
      <vt:lpstr>Immune System</vt:lpstr>
      <vt:lpstr>Symptoms of Immune Compromise</vt:lpstr>
      <vt:lpstr>Functional Nutrition and Herbal Therapy</vt:lpstr>
      <vt:lpstr>Foods and Herbs</vt:lpstr>
      <vt:lpstr>Food for thought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 Health</dc:title>
  <dc:creator>Jennifer Franco</dc:creator>
  <cp:lastModifiedBy>Abby Armstrong</cp:lastModifiedBy>
  <cp:revision>66</cp:revision>
  <dcterms:created xsi:type="dcterms:W3CDTF">2016-08-18T03:47:17Z</dcterms:created>
  <dcterms:modified xsi:type="dcterms:W3CDTF">2017-05-25T23:10:09Z</dcterms:modified>
</cp:coreProperties>
</file>