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12"/>
  </p:notesMasterIdLst>
  <p:sldIdLst>
    <p:sldId id="256" r:id="rId2"/>
    <p:sldId id="263" r:id="rId3"/>
    <p:sldId id="264" r:id="rId4"/>
    <p:sldId id="270" r:id="rId5"/>
    <p:sldId id="272" r:id="rId6"/>
    <p:sldId id="273" r:id="rId7"/>
    <p:sldId id="274" r:id="rId8"/>
    <p:sldId id="275"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0" autoAdjust="0"/>
    <p:restoredTop sz="78115" autoAdjust="0"/>
  </p:normalViewPr>
  <p:slideViewPr>
    <p:cSldViewPr snapToGrid="0">
      <p:cViewPr varScale="1">
        <p:scale>
          <a:sx n="42" d="100"/>
          <a:sy n="42" d="100"/>
        </p:scale>
        <p:origin x="176" y="1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7"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9E21B-0E84-4383-9023-3558D23C3293}" type="datetimeFigureOut">
              <a:rPr lang="en-US" smtClean="0"/>
              <a:t>5/30/17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D13218-887A-42EF-BD5C-7C85E9D79A62}" type="slidenum">
              <a:rPr lang="en-US" smtClean="0"/>
              <a:t>‹#›</a:t>
            </a:fld>
            <a:endParaRPr lang="en-US"/>
          </a:p>
        </p:txBody>
      </p:sp>
    </p:spTree>
    <p:extLst>
      <p:ext uri="{BB962C8B-B14F-4D97-AF65-F5344CB8AC3E}">
        <p14:creationId xmlns:p14="http://schemas.microsoft.com/office/powerpoint/2010/main" val="2606704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cbi.nlm.nih.gov/pmc/articles/PMC2515569/" TargetMode="External"/><Relationship Id="rId4" Type="http://schemas.openxmlformats.org/officeDocument/2006/relationships/hyperlink" Target="https://dx.doi.org/10.1007/s11095-008-9661-9"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D13218-887A-42EF-BD5C-7C85E9D79A62}" type="slidenum">
              <a:rPr lang="en-US" smtClean="0"/>
              <a:t>1</a:t>
            </a:fld>
            <a:endParaRPr lang="en-US"/>
          </a:p>
        </p:txBody>
      </p:sp>
    </p:spTree>
    <p:extLst>
      <p:ext uri="{BB962C8B-B14F-4D97-AF65-F5344CB8AC3E}">
        <p14:creationId xmlns:p14="http://schemas.microsoft.com/office/powerpoint/2010/main" val="149782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approximately 80,000 chemicals that are registered for use in the U.S.</a:t>
            </a:r>
          </a:p>
          <a:p>
            <a:endParaRPr lang="en-US" dirty="0"/>
          </a:p>
          <a:p>
            <a:r>
              <a:rPr lang="en-US" dirty="0"/>
              <a:t>The CDC reports that hundreds of these chemicals are present in our bodies as any given time, even newborn babies have these toxic chemicals present in there bodies.</a:t>
            </a:r>
          </a:p>
          <a:p>
            <a:endParaRPr lang="en-US" dirty="0"/>
          </a:p>
          <a:p>
            <a:r>
              <a:rPr lang="en-US" dirty="0"/>
              <a:t>What is a toxin?  What are examples of toxins?</a:t>
            </a:r>
          </a:p>
          <a:p>
            <a:endParaRPr lang="en-US" dirty="0"/>
          </a:p>
          <a:p>
            <a:r>
              <a:rPr lang="en-US" dirty="0"/>
              <a:t>External Toxins</a:t>
            </a:r>
          </a:p>
          <a:p>
            <a:r>
              <a:rPr lang="en-US" dirty="0"/>
              <a:t>Air and water pollutants (chlorine, fluoride, pollution, etc.)</a:t>
            </a:r>
          </a:p>
          <a:p>
            <a:r>
              <a:rPr lang="en-US" dirty="0"/>
              <a:t>Cigarette smoke</a:t>
            </a:r>
          </a:p>
          <a:p>
            <a:endParaRPr lang="en-US" dirty="0"/>
          </a:p>
          <a:p>
            <a:endParaRPr lang="en-US" dirty="0"/>
          </a:p>
        </p:txBody>
      </p:sp>
      <p:sp>
        <p:nvSpPr>
          <p:cNvPr id="4" name="Slide Number Placeholder 3"/>
          <p:cNvSpPr>
            <a:spLocks noGrp="1"/>
          </p:cNvSpPr>
          <p:nvPr>
            <p:ph type="sldNum" sz="quarter" idx="10"/>
          </p:nvPr>
        </p:nvSpPr>
        <p:spPr/>
        <p:txBody>
          <a:bodyPr/>
          <a:lstStyle/>
          <a:p>
            <a:fld id="{09D13218-887A-42EF-BD5C-7C85E9D79A62}" type="slidenum">
              <a:rPr lang="en-US" smtClean="0"/>
              <a:t>2</a:t>
            </a:fld>
            <a:endParaRPr lang="en-US"/>
          </a:p>
        </p:txBody>
      </p:sp>
    </p:spTree>
    <p:extLst>
      <p:ext uri="{BB962C8B-B14F-4D97-AF65-F5344CB8AC3E}">
        <p14:creationId xmlns:p14="http://schemas.microsoft.com/office/powerpoint/2010/main" val="1088568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organs of elimination</a:t>
            </a:r>
          </a:p>
        </p:txBody>
      </p:sp>
      <p:sp>
        <p:nvSpPr>
          <p:cNvPr id="4" name="Slide Number Placeholder 3"/>
          <p:cNvSpPr>
            <a:spLocks noGrp="1"/>
          </p:cNvSpPr>
          <p:nvPr>
            <p:ph type="sldNum" sz="quarter" idx="10"/>
          </p:nvPr>
        </p:nvSpPr>
        <p:spPr/>
        <p:txBody>
          <a:bodyPr/>
          <a:lstStyle/>
          <a:p>
            <a:fld id="{09D13218-887A-42EF-BD5C-7C85E9D79A62}" type="slidenum">
              <a:rPr lang="en-US" smtClean="0"/>
              <a:t>3</a:t>
            </a:fld>
            <a:endParaRPr lang="en-US"/>
          </a:p>
        </p:txBody>
      </p:sp>
    </p:spTree>
    <p:extLst>
      <p:ext uri="{BB962C8B-B14F-4D97-AF65-F5344CB8AC3E}">
        <p14:creationId xmlns:p14="http://schemas.microsoft.com/office/powerpoint/2010/main" val="3737651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Only 5–10% of all cancer cases can be attributed to genetic defects, whereas the remaining 90–95% have their roots in the environment and lifestyle. The lifestyle factors include cigarette smoking, diet (fried foods, red meat), alcohol, sun exposure, environmental pollutants, infections, stress, obesity, and physical inactivity. The evidence indicates that of all cancer-related deaths, almost 25–30% are due to tobacco, as many as 30–35% are linked to diet, about 15–20% are due to infections, and the remaining percentage are due to other factors like radiation, stress, physical activity, environmental pollutants etc.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hlinkClick r:id="rId3"/>
              </a:rPr>
              <a:t>Pharm Res</a:t>
            </a:r>
            <a:r>
              <a:rPr lang="en-US" sz="1200" b="0" i="0" kern="1200" dirty="0">
                <a:solidFill>
                  <a:schemeClr val="tx1"/>
                </a:solidFill>
                <a:effectLst/>
                <a:latin typeface="+mn-lt"/>
                <a:ea typeface="+mn-ea"/>
                <a:cs typeface="+mn-cs"/>
              </a:rPr>
              <a:t>. 2008 Sep; 25(9): 2097–2116.</a:t>
            </a:r>
          </a:p>
          <a:p>
            <a:r>
              <a:rPr lang="en-US" sz="1200" b="0" i="0" kern="1200" dirty="0">
                <a:solidFill>
                  <a:schemeClr val="tx1"/>
                </a:solidFill>
                <a:effectLst/>
                <a:latin typeface="+mn-lt"/>
                <a:ea typeface="+mn-ea"/>
                <a:cs typeface="+mn-cs"/>
              </a:rPr>
              <a:t>Published online 2008 Jul 15. </a:t>
            </a:r>
            <a:r>
              <a:rPr lang="en-US" sz="1200" b="0" i="0" kern="1200" dirty="0" err="1">
                <a:solidFill>
                  <a:schemeClr val="tx1"/>
                </a:solidFill>
                <a:effectLst/>
                <a:latin typeface="+mn-lt"/>
                <a:ea typeface="+mn-ea"/>
                <a:cs typeface="+mn-cs"/>
              </a:rPr>
              <a:t>doi</a:t>
            </a:r>
            <a:r>
              <a:rPr lang="en-US"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hlinkClick r:id="rId4"/>
              </a:rPr>
              <a:t>10.1007/s11095-008-9661-9</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9D13218-887A-42EF-BD5C-7C85E9D79A62}" type="slidenum">
              <a:rPr lang="en-US" smtClean="0"/>
              <a:t>10</a:t>
            </a:fld>
            <a:endParaRPr lang="en-US"/>
          </a:p>
        </p:txBody>
      </p:sp>
    </p:spTree>
    <p:extLst>
      <p:ext uri="{BB962C8B-B14F-4D97-AF65-F5344CB8AC3E}">
        <p14:creationId xmlns:p14="http://schemas.microsoft.com/office/powerpoint/2010/main" val="3402668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3345179"/>
            <a:ext cx="8825658" cy="1432201"/>
          </a:xfrm>
        </p:spPr>
        <p:txBody>
          <a:bodyPr anchor="b"/>
          <a:lstStyle>
            <a:lvl1pPr algn="r">
              <a:defRPr sz="5400"/>
            </a:lvl1pPr>
          </a:lstStyle>
          <a:p>
            <a:r>
              <a:rPr lang="en-US" dirty="0"/>
              <a:t>Click to edit Master title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r">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73D3282-A941-4FBF-A7F9-B880B7081347}" type="slidenum">
              <a:rPr lang="en-US" smtClean="0"/>
              <a:t>‹#›</a:t>
            </a:fld>
            <a:endParaRPr lang="en-US"/>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02844" y="1143000"/>
            <a:ext cx="6186311" cy="1588289"/>
          </a:xfrm>
          <a:prstGeom prst="rect">
            <a:avLst/>
          </a:prstGeom>
        </p:spPr>
      </p:pic>
    </p:spTree>
    <p:extLst>
      <p:ext uri="{BB962C8B-B14F-4D97-AF65-F5344CB8AC3E}">
        <p14:creationId xmlns:p14="http://schemas.microsoft.com/office/powerpoint/2010/main" val="252101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977575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8674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824993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4173256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59F187-4A32-4CDE-804E-A5B1BAC3CA70}" type="datetimeFigureOut">
              <a:rPr lang="en-US" smtClean="0"/>
              <a:t>5/30/17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3028638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59F187-4A32-4CDE-804E-A5B1BAC3CA70}" type="datetimeFigureOut">
              <a:rPr lang="en-US" smtClean="0"/>
              <a:t>5/30/17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012837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655408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34031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10035785"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20456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35579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241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59F187-4A32-4CDE-804E-A5B1BAC3CA70}" type="datetimeFigureOut">
              <a:rPr lang="en-US" smtClean="0"/>
              <a:t>5/30/17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3816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59F187-4A32-4CDE-804E-A5B1BAC3CA70}" type="datetimeFigureOut">
              <a:rPr lang="en-US" smtClean="0"/>
              <a:t>5/30/17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20793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9F187-4A32-4CDE-804E-A5B1BAC3CA70}" type="datetimeFigureOut">
              <a:rPr lang="en-US" smtClean="0"/>
              <a:t>5/30/17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86935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10569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5724095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059F187-4A32-4CDE-804E-A5B1BAC3CA70}" type="datetimeFigureOut">
              <a:rPr lang="en-US" smtClean="0"/>
              <a:t>5/30/17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73D3282-A941-4FBF-A7F9-B880B7081347}" type="slidenum">
              <a:rPr lang="en-US" smtClean="0"/>
              <a:t>‹#›</a:t>
            </a:fld>
            <a:endParaRPr lang="en-US"/>
          </a:p>
        </p:txBody>
      </p:sp>
    </p:spTree>
    <p:extLst>
      <p:ext uri="{BB962C8B-B14F-4D97-AF65-F5344CB8AC3E}">
        <p14:creationId xmlns:p14="http://schemas.microsoft.com/office/powerpoint/2010/main" val="2514404065"/>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 id="214748385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38400"/>
            <a:ext cx="9144000" cy="2325511"/>
          </a:xfrm>
        </p:spPr>
        <p:txBody>
          <a:bodyPr>
            <a:normAutofit fontScale="90000"/>
          </a:bodyPr>
          <a:lstStyle/>
          <a:p>
            <a:pPr algn="r"/>
            <a:r>
              <a:rPr lang="en-US" sz="7200" b="1" dirty="0"/>
              <a:t/>
            </a:r>
            <a:br>
              <a:rPr lang="en-US" sz="7200" b="1" dirty="0"/>
            </a:br>
            <a:r>
              <a:rPr lang="en-US" sz="8900" b="1" dirty="0"/>
              <a:t>Purification</a:t>
            </a:r>
            <a:endParaRPr lang="en-US" sz="7200" b="1" dirty="0"/>
          </a:p>
        </p:txBody>
      </p:sp>
      <p:sp>
        <p:nvSpPr>
          <p:cNvPr id="3" name="Subtitle 2"/>
          <p:cNvSpPr>
            <a:spLocks noGrp="1"/>
          </p:cNvSpPr>
          <p:nvPr>
            <p:ph type="subTitle" idx="1"/>
          </p:nvPr>
        </p:nvSpPr>
        <p:spPr>
          <a:xfrm>
            <a:off x="1524000" y="4888957"/>
            <a:ext cx="9144000" cy="967154"/>
          </a:xfrm>
        </p:spPr>
        <p:txBody>
          <a:bodyPr>
            <a:normAutofit/>
          </a:bodyPr>
          <a:lstStyle/>
          <a:p>
            <a:pPr algn="r"/>
            <a:r>
              <a:rPr lang="en-US" sz="2800" dirty="0"/>
              <a:t>Jennifer Franco, CN, ACN</a:t>
            </a:r>
          </a:p>
        </p:txBody>
      </p:sp>
    </p:spTree>
    <p:extLst>
      <p:ext uri="{BB962C8B-B14F-4D97-AF65-F5344CB8AC3E}">
        <p14:creationId xmlns:p14="http://schemas.microsoft.com/office/powerpoint/2010/main" val="110089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Food for thought</a:t>
            </a:r>
          </a:p>
        </p:txBody>
      </p:sp>
      <p:sp>
        <p:nvSpPr>
          <p:cNvPr id="6" name="Content Placeholder 5"/>
          <p:cNvSpPr>
            <a:spLocks noGrp="1"/>
          </p:cNvSpPr>
          <p:nvPr>
            <p:ph idx="1"/>
          </p:nvPr>
        </p:nvSpPr>
        <p:spPr/>
        <p:txBody>
          <a:bodyPr>
            <a:normAutofit/>
          </a:bodyPr>
          <a:lstStyle/>
          <a:p>
            <a:pPr marL="0" indent="0" algn="ctr">
              <a:buNone/>
            </a:pPr>
            <a:r>
              <a:rPr lang="en-US" sz="8800" dirty="0"/>
              <a:t>5%</a:t>
            </a:r>
          </a:p>
          <a:p>
            <a:pPr marL="0" indent="0" algn="ctr">
              <a:buNone/>
            </a:pPr>
            <a:r>
              <a:rPr lang="en-US" sz="8800" dirty="0"/>
              <a:t>95%</a:t>
            </a:r>
          </a:p>
          <a:p>
            <a:endParaRPr lang="en-US" dirty="0"/>
          </a:p>
        </p:txBody>
      </p:sp>
    </p:spTree>
    <p:extLst>
      <p:ext uri="{BB962C8B-B14F-4D97-AF65-F5344CB8AC3E}">
        <p14:creationId xmlns:p14="http://schemas.microsoft.com/office/powerpoint/2010/main" val="195569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By the numbers</a:t>
            </a:r>
          </a:p>
        </p:txBody>
      </p:sp>
      <p:sp>
        <p:nvSpPr>
          <p:cNvPr id="2" name="Content Placeholder 1"/>
          <p:cNvSpPr>
            <a:spLocks noGrp="1"/>
          </p:cNvSpPr>
          <p:nvPr>
            <p:ph idx="1"/>
          </p:nvPr>
        </p:nvSpPr>
        <p:spPr/>
        <p:txBody>
          <a:bodyPr/>
          <a:lstStyle/>
          <a:p>
            <a:pPr marL="0" indent="0" algn="ctr">
              <a:buNone/>
            </a:pPr>
            <a:r>
              <a:rPr lang="en-US" sz="13800" dirty="0"/>
              <a:t>80,000</a:t>
            </a:r>
          </a:p>
          <a:p>
            <a:endParaRPr lang="en-US" dirty="0"/>
          </a:p>
        </p:txBody>
      </p:sp>
    </p:spTree>
    <p:extLst>
      <p:ext uri="{BB962C8B-B14F-4D97-AF65-F5344CB8AC3E}">
        <p14:creationId xmlns:p14="http://schemas.microsoft.com/office/powerpoint/2010/main" val="302542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Detoxification</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46885" y="369978"/>
            <a:ext cx="4229100" cy="6159777"/>
          </a:xfrm>
        </p:spPr>
      </p:pic>
      <p:sp>
        <p:nvSpPr>
          <p:cNvPr id="4" name="Text Placeholder 3"/>
          <p:cNvSpPr>
            <a:spLocks noGrp="1"/>
          </p:cNvSpPr>
          <p:nvPr>
            <p:ph type="body" sz="half" idx="2"/>
          </p:nvPr>
        </p:nvSpPr>
        <p:spPr/>
        <p:txBody>
          <a:bodyPr>
            <a:normAutofit/>
          </a:bodyPr>
          <a:lstStyle/>
          <a:p>
            <a:r>
              <a:rPr lang="en-US" sz="2400" dirty="0"/>
              <a:t>Liver</a:t>
            </a:r>
          </a:p>
          <a:p>
            <a:r>
              <a:rPr lang="en-US" sz="2400" dirty="0"/>
              <a:t>Gall Bladder</a:t>
            </a:r>
          </a:p>
          <a:p>
            <a:r>
              <a:rPr lang="en-US" sz="2400" dirty="0"/>
              <a:t>Kidneys</a:t>
            </a:r>
          </a:p>
          <a:p>
            <a:r>
              <a:rPr lang="en-US" sz="2400" dirty="0"/>
              <a:t>Small Intestine</a:t>
            </a:r>
          </a:p>
          <a:p>
            <a:r>
              <a:rPr lang="en-US" sz="2400" dirty="0"/>
              <a:t>Large Intestine</a:t>
            </a:r>
          </a:p>
        </p:txBody>
      </p:sp>
    </p:spTree>
    <p:extLst>
      <p:ext uri="{BB962C8B-B14F-4D97-AF65-F5344CB8AC3E}">
        <p14:creationId xmlns:p14="http://schemas.microsoft.com/office/powerpoint/2010/main" val="211097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I have toxic overload?</a:t>
            </a:r>
          </a:p>
        </p:txBody>
      </p:sp>
      <p:sp>
        <p:nvSpPr>
          <p:cNvPr id="5" name="Content Placeholder 4"/>
          <p:cNvSpPr>
            <a:spLocks noGrp="1"/>
          </p:cNvSpPr>
          <p:nvPr>
            <p:ph idx="1"/>
          </p:nvPr>
        </p:nvSpPr>
        <p:spPr/>
        <p:txBody>
          <a:bodyPr/>
          <a:lstStyle/>
          <a:p>
            <a:r>
              <a:rPr lang="en-US" dirty="0"/>
              <a:t>Do you or have you eaten processed foods?</a:t>
            </a:r>
          </a:p>
          <a:p>
            <a:r>
              <a:rPr lang="en-US" dirty="0"/>
              <a:t>Do you eat non-organic fruits and vegetables?</a:t>
            </a:r>
          </a:p>
          <a:p>
            <a:r>
              <a:rPr lang="en-US" dirty="0"/>
              <a:t>Do you or have you ever used artificial sweeteners?</a:t>
            </a:r>
          </a:p>
          <a:p>
            <a:r>
              <a:rPr lang="en-US" dirty="0"/>
              <a:t>Do you drink soda?</a:t>
            </a:r>
          </a:p>
          <a:p>
            <a:r>
              <a:rPr lang="en-US" dirty="0"/>
              <a:t>Do the foods and/or eat out regularly?</a:t>
            </a:r>
          </a:p>
          <a:p>
            <a:r>
              <a:rPr lang="en-US" dirty="0"/>
              <a:t>Do you east fast foods and/or eat out regularly?</a:t>
            </a:r>
          </a:p>
          <a:p>
            <a:r>
              <a:rPr lang="en-US" dirty="0"/>
              <a:t>Do you charbroil or grill foods?</a:t>
            </a:r>
          </a:p>
          <a:p>
            <a:r>
              <a:rPr lang="en-US" dirty="0"/>
              <a:t>Do you drink coffee regularly?  Alcohol?  Tap water?</a:t>
            </a:r>
          </a:p>
        </p:txBody>
      </p:sp>
    </p:spTree>
    <p:extLst>
      <p:ext uri="{BB962C8B-B14F-4D97-AF65-F5344CB8AC3E}">
        <p14:creationId xmlns:p14="http://schemas.microsoft.com/office/powerpoint/2010/main" val="226296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symptoms of toxic overload?</a:t>
            </a:r>
          </a:p>
        </p:txBody>
      </p:sp>
      <p:sp>
        <p:nvSpPr>
          <p:cNvPr id="5" name="Content Placeholder 4"/>
          <p:cNvSpPr>
            <a:spLocks noGrp="1"/>
          </p:cNvSpPr>
          <p:nvPr>
            <p:ph idx="1"/>
          </p:nvPr>
        </p:nvSpPr>
        <p:spPr/>
        <p:txBody>
          <a:bodyPr numCol="2">
            <a:normAutofit/>
          </a:bodyPr>
          <a:lstStyle/>
          <a:p>
            <a:r>
              <a:rPr lang="en-US" sz="2400" dirty="0"/>
              <a:t>Fatigue</a:t>
            </a:r>
          </a:p>
          <a:p>
            <a:r>
              <a:rPr lang="en-US" sz="2400" dirty="0"/>
              <a:t>Headaches</a:t>
            </a:r>
          </a:p>
          <a:p>
            <a:r>
              <a:rPr lang="en-US" sz="2400" dirty="0"/>
              <a:t>Difficulty sleeping</a:t>
            </a:r>
          </a:p>
          <a:p>
            <a:r>
              <a:rPr lang="en-US" sz="2400" dirty="0"/>
              <a:t>Indigestion</a:t>
            </a:r>
          </a:p>
          <a:p>
            <a:r>
              <a:rPr lang="en-US" sz="2400" dirty="0"/>
              <a:t>Food cravings</a:t>
            </a:r>
          </a:p>
          <a:p>
            <a:pPr marL="0" indent="0">
              <a:buNone/>
            </a:pPr>
            <a:endParaRPr lang="en-US" sz="2400" dirty="0"/>
          </a:p>
          <a:p>
            <a:pPr marL="0" indent="0">
              <a:buNone/>
            </a:pPr>
            <a:endParaRPr lang="en-US" sz="2400" dirty="0"/>
          </a:p>
          <a:p>
            <a:r>
              <a:rPr lang="en-US" sz="2400" dirty="0"/>
              <a:t>Weight gain</a:t>
            </a:r>
          </a:p>
          <a:p>
            <a:r>
              <a:rPr lang="en-US" sz="2400" dirty="0"/>
              <a:t>Reduced mental clarity</a:t>
            </a:r>
          </a:p>
          <a:p>
            <a:r>
              <a:rPr lang="en-US" sz="2400" dirty="0"/>
              <a:t>Low libido</a:t>
            </a:r>
          </a:p>
          <a:p>
            <a:r>
              <a:rPr lang="en-US" sz="2400" dirty="0"/>
              <a:t>Unhealthy skin</a:t>
            </a:r>
          </a:p>
          <a:p>
            <a:r>
              <a:rPr lang="en-US" sz="2400" dirty="0"/>
              <a:t>Achy body, sore joints</a:t>
            </a:r>
          </a:p>
        </p:txBody>
      </p:sp>
    </p:spTree>
    <p:extLst>
      <p:ext uri="{BB962C8B-B14F-4D97-AF65-F5344CB8AC3E}">
        <p14:creationId xmlns:p14="http://schemas.microsoft.com/office/powerpoint/2010/main" val="347874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Enhance</a:t>
            </a:r>
            <a:br>
              <a:rPr lang="en-US" sz="2800" dirty="0"/>
            </a:br>
            <a:r>
              <a:rPr lang="en-US" sz="2800" dirty="0"/>
              <a:t>Detoxification</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6885" y="369978"/>
            <a:ext cx="4229100" cy="6159777"/>
          </a:xfrm>
        </p:spPr>
      </p:pic>
      <p:sp>
        <p:nvSpPr>
          <p:cNvPr id="4" name="Text Placeholder 3"/>
          <p:cNvSpPr>
            <a:spLocks noGrp="1"/>
          </p:cNvSpPr>
          <p:nvPr>
            <p:ph type="body" sz="half" idx="2"/>
          </p:nvPr>
        </p:nvSpPr>
        <p:spPr/>
        <p:txBody>
          <a:bodyPr>
            <a:normAutofit/>
          </a:bodyPr>
          <a:lstStyle/>
          <a:p>
            <a:r>
              <a:rPr lang="en-US" sz="2400" dirty="0"/>
              <a:t>Liver</a:t>
            </a:r>
          </a:p>
          <a:p>
            <a:r>
              <a:rPr lang="en-US" sz="2400" dirty="0"/>
              <a:t>Beets</a:t>
            </a:r>
          </a:p>
          <a:p>
            <a:r>
              <a:rPr lang="en-US" sz="2400" dirty="0"/>
              <a:t>Cruciferous Vegetables</a:t>
            </a:r>
          </a:p>
          <a:p>
            <a:r>
              <a:rPr lang="en-US" sz="2400" dirty="0"/>
              <a:t>Sulfur Foods</a:t>
            </a:r>
          </a:p>
          <a:p>
            <a:r>
              <a:rPr lang="en-US" sz="2400" dirty="0"/>
              <a:t>Herbs and Spices</a:t>
            </a:r>
          </a:p>
        </p:txBody>
      </p:sp>
    </p:spTree>
    <p:extLst>
      <p:ext uri="{BB962C8B-B14F-4D97-AF65-F5344CB8AC3E}">
        <p14:creationId xmlns:p14="http://schemas.microsoft.com/office/powerpoint/2010/main" val="232282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Purification Program</a:t>
            </a:r>
          </a:p>
        </p:txBody>
      </p:sp>
      <p:sp>
        <p:nvSpPr>
          <p:cNvPr id="5" name="Text Placeholder 4"/>
          <p:cNvSpPr>
            <a:spLocks noGrp="1"/>
          </p:cNvSpPr>
          <p:nvPr>
            <p:ph type="body" idx="1"/>
          </p:nvPr>
        </p:nvSpPr>
        <p:spPr/>
        <p:txBody>
          <a:bodyPr/>
          <a:lstStyle/>
          <a:p>
            <a:r>
              <a:rPr lang="en-US" dirty="0"/>
              <a:t>Whole Foods</a:t>
            </a:r>
          </a:p>
        </p:txBody>
      </p:sp>
      <p:sp>
        <p:nvSpPr>
          <p:cNvPr id="6" name="Content Placeholder 5"/>
          <p:cNvSpPr>
            <a:spLocks noGrp="1"/>
          </p:cNvSpPr>
          <p:nvPr>
            <p:ph sz="half" idx="2"/>
          </p:nvPr>
        </p:nvSpPr>
        <p:spPr/>
        <p:txBody>
          <a:bodyPr/>
          <a:lstStyle/>
          <a:p>
            <a:r>
              <a:rPr lang="en-US" dirty="0"/>
              <a:t>Vegetables</a:t>
            </a:r>
          </a:p>
          <a:p>
            <a:r>
              <a:rPr lang="en-US" dirty="0"/>
              <a:t>Fruit</a:t>
            </a:r>
          </a:p>
          <a:p>
            <a:r>
              <a:rPr lang="en-US" dirty="0"/>
              <a:t>Protein</a:t>
            </a:r>
          </a:p>
          <a:p>
            <a:r>
              <a:rPr lang="en-US" dirty="0"/>
              <a:t>Legumes</a:t>
            </a:r>
          </a:p>
          <a:p>
            <a:r>
              <a:rPr lang="en-US" dirty="0"/>
              <a:t>Pseudo-grains</a:t>
            </a:r>
          </a:p>
          <a:p>
            <a:r>
              <a:rPr lang="en-US" dirty="0"/>
              <a:t>Oils and Fats</a:t>
            </a:r>
          </a:p>
          <a:p>
            <a:r>
              <a:rPr lang="en-US" dirty="0"/>
              <a:t>Herbs and Spices</a:t>
            </a:r>
          </a:p>
        </p:txBody>
      </p:sp>
      <p:sp>
        <p:nvSpPr>
          <p:cNvPr id="7" name="Text Placeholder 6"/>
          <p:cNvSpPr>
            <a:spLocks noGrp="1"/>
          </p:cNvSpPr>
          <p:nvPr>
            <p:ph type="body" sz="quarter" idx="3"/>
          </p:nvPr>
        </p:nvSpPr>
        <p:spPr/>
        <p:txBody>
          <a:bodyPr/>
          <a:lstStyle/>
          <a:p>
            <a:r>
              <a:rPr lang="en-US" dirty="0"/>
              <a:t>Supplements</a:t>
            </a:r>
          </a:p>
        </p:txBody>
      </p:sp>
      <p:sp>
        <p:nvSpPr>
          <p:cNvPr id="8" name="Content Placeholder 7"/>
          <p:cNvSpPr>
            <a:spLocks noGrp="1"/>
          </p:cNvSpPr>
          <p:nvPr>
            <p:ph sz="quarter" idx="4"/>
          </p:nvPr>
        </p:nvSpPr>
        <p:spPr/>
        <p:txBody>
          <a:bodyPr/>
          <a:lstStyle/>
          <a:p>
            <a:r>
              <a:rPr lang="en-US" dirty="0"/>
              <a:t>SP Cleanse</a:t>
            </a:r>
          </a:p>
          <a:p>
            <a:r>
              <a:rPr lang="en-US" dirty="0"/>
              <a:t>SP Green Food</a:t>
            </a:r>
          </a:p>
          <a:p>
            <a:r>
              <a:rPr lang="en-US" dirty="0"/>
              <a:t>Gastro-Fiber or Whole Food Fiber</a:t>
            </a:r>
          </a:p>
          <a:p>
            <a:r>
              <a:rPr lang="en-US" dirty="0"/>
              <a:t>SP Complete</a:t>
            </a:r>
          </a:p>
          <a:p>
            <a:pPr lvl="1"/>
            <a:r>
              <a:rPr lang="en-US" dirty="0"/>
              <a:t>Regular or Dairy Free</a:t>
            </a:r>
          </a:p>
          <a:p>
            <a:pPr lvl="1"/>
            <a:r>
              <a:rPr lang="en-US" dirty="0"/>
              <a:t>Chocolate</a:t>
            </a:r>
          </a:p>
          <a:p>
            <a:pPr lvl="1"/>
            <a:r>
              <a:rPr lang="en-US" dirty="0"/>
              <a:t>Vanilla</a:t>
            </a:r>
          </a:p>
        </p:txBody>
      </p:sp>
    </p:spTree>
    <p:extLst>
      <p:ext uri="{BB962C8B-B14F-4D97-AF65-F5344CB8AC3E}">
        <p14:creationId xmlns:p14="http://schemas.microsoft.com/office/powerpoint/2010/main" val="255659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fade">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500"/>
                                        <p:tgtEl>
                                          <p:spTgt spid="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xEl>
                                              <p:pRg st="1" end="1"/>
                                            </p:txEl>
                                          </p:spTgt>
                                        </p:tgtEl>
                                        <p:attrNameLst>
                                          <p:attrName>style.visibility</p:attrName>
                                        </p:attrNameLst>
                                      </p:cBhvr>
                                      <p:to>
                                        <p:strVal val="visible"/>
                                      </p:to>
                                    </p:set>
                                    <p:animEffect transition="in" filter="fade">
                                      <p:cBhvr>
                                        <p:cTn id="57" dur="500"/>
                                        <p:tgtEl>
                                          <p:spTgt spid="8">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8">
                                            <p:txEl>
                                              <p:pRg st="2" end="2"/>
                                            </p:txEl>
                                          </p:spTgt>
                                        </p:tgtEl>
                                        <p:attrNameLst>
                                          <p:attrName>style.visibility</p:attrName>
                                        </p:attrNameLst>
                                      </p:cBhvr>
                                      <p:to>
                                        <p:strVal val="visible"/>
                                      </p:to>
                                    </p:set>
                                    <p:animEffect transition="in" filter="fade">
                                      <p:cBhvr>
                                        <p:cTn id="62" dur="500"/>
                                        <p:tgtEl>
                                          <p:spTgt spid="8">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8">
                                            <p:txEl>
                                              <p:pRg st="3" end="3"/>
                                            </p:txEl>
                                          </p:spTgt>
                                        </p:tgtEl>
                                        <p:attrNameLst>
                                          <p:attrName>style.visibility</p:attrName>
                                        </p:attrNameLst>
                                      </p:cBhvr>
                                      <p:to>
                                        <p:strVal val="visible"/>
                                      </p:to>
                                    </p:set>
                                    <p:animEffect transition="in" filter="fade">
                                      <p:cBhvr>
                                        <p:cTn id="67" dur="500"/>
                                        <p:tgtEl>
                                          <p:spTgt spid="8">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8">
                                            <p:txEl>
                                              <p:pRg st="4" end="4"/>
                                            </p:txEl>
                                          </p:spTgt>
                                        </p:tgtEl>
                                        <p:attrNameLst>
                                          <p:attrName>style.visibility</p:attrName>
                                        </p:attrNameLst>
                                      </p:cBhvr>
                                      <p:to>
                                        <p:strVal val="visible"/>
                                      </p:to>
                                    </p:set>
                                    <p:animEffect transition="in" filter="fade">
                                      <p:cBhvr>
                                        <p:cTn id="72" dur="500"/>
                                        <p:tgtEl>
                                          <p:spTgt spid="8">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8">
                                            <p:txEl>
                                              <p:pRg st="5" end="5"/>
                                            </p:txEl>
                                          </p:spTgt>
                                        </p:tgtEl>
                                        <p:attrNameLst>
                                          <p:attrName>style.visibility</p:attrName>
                                        </p:attrNameLst>
                                      </p:cBhvr>
                                      <p:to>
                                        <p:strVal val="visible"/>
                                      </p:to>
                                    </p:set>
                                    <p:animEffect transition="in" filter="fade">
                                      <p:cBhvr>
                                        <p:cTn id="77" dur="500"/>
                                        <p:tgtEl>
                                          <p:spTgt spid="8">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8">
                                            <p:txEl>
                                              <p:pRg st="6" end="6"/>
                                            </p:txEl>
                                          </p:spTgt>
                                        </p:tgtEl>
                                        <p:attrNameLst>
                                          <p:attrName>style.visibility</p:attrName>
                                        </p:attrNameLst>
                                      </p:cBhvr>
                                      <p:to>
                                        <p:strVal val="visible"/>
                                      </p:to>
                                    </p:set>
                                    <p:animEffect transition="in" filter="fade">
                                      <p:cBhvr>
                                        <p:cTn id="8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Purification Program</a:t>
            </a:r>
          </a:p>
        </p:txBody>
      </p:sp>
      <p:sp>
        <p:nvSpPr>
          <p:cNvPr id="5" name="Text Placeholder 4"/>
          <p:cNvSpPr>
            <a:spLocks noGrp="1"/>
          </p:cNvSpPr>
          <p:nvPr>
            <p:ph type="body" idx="1"/>
          </p:nvPr>
        </p:nvSpPr>
        <p:spPr/>
        <p:txBody>
          <a:bodyPr/>
          <a:lstStyle/>
          <a:p>
            <a:r>
              <a:rPr lang="en-US" dirty="0"/>
              <a:t>Purification Support</a:t>
            </a:r>
          </a:p>
        </p:txBody>
      </p:sp>
      <p:sp>
        <p:nvSpPr>
          <p:cNvPr id="6" name="Content Placeholder 5"/>
          <p:cNvSpPr>
            <a:spLocks noGrp="1"/>
          </p:cNvSpPr>
          <p:nvPr>
            <p:ph sz="half" idx="2"/>
          </p:nvPr>
        </p:nvSpPr>
        <p:spPr/>
        <p:txBody>
          <a:bodyPr/>
          <a:lstStyle/>
          <a:p>
            <a:r>
              <a:rPr lang="en-US" dirty="0"/>
              <a:t>Videos and Webinars</a:t>
            </a:r>
          </a:p>
          <a:p>
            <a:r>
              <a:rPr lang="en-US" dirty="0"/>
              <a:t>Purification Guide</a:t>
            </a:r>
          </a:p>
          <a:p>
            <a:r>
              <a:rPr lang="en-US" dirty="0"/>
              <a:t>One Degree of Change – Cookbook</a:t>
            </a:r>
          </a:p>
          <a:p>
            <a:r>
              <a:rPr lang="en-US" dirty="0"/>
              <a:t>Purification App</a:t>
            </a:r>
          </a:p>
          <a:p>
            <a:r>
              <a:rPr lang="en-US" dirty="0"/>
              <a:t>21-Days of Email Support</a:t>
            </a:r>
          </a:p>
          <a:p>
            <a:endParaRPr lang="en-US" dirty="0"/>
          </a:p>
        </p:txBody>
      </p:sp>
      <p:sp>
        <p:nvSpPr>
          <p:cNvPr id="7" name="Text Placeholder 6"/>
          <p:cNvSpPr>
            <a:spLocks noGrp="1"/>
          </p:cNvSpPr>
          <p:nvPr>
            <p:ph type="body" sz="quarter" idx="3"/>
          </p:nvPr>
        </p:nvSpPr>
        <p:spPr/>
        <p:txBody>
          <a:bodyPr/>
          <a:lstStyle/>
          <a:p>
            <a:r>
              <a:rPr lang="en-US" dirty="0"/>
              <a:t>Kit Cost</a:t>
            </a:r>
          </a:p>
        </p:txBody>
      </p:sp>
      <p:sp>
        <p:nvSpPr>
          <p:cNvPr id="8" name="Content Placeholder 7"/>
          <p:cNvSpPr>
            <a:spLocks noGrp="1"/>
          </p:cNvSpPr>
          <p:nvPr>
            <p:ph sz="quarter" idx="4"/>
          </p:nvPr>
        </p:nvSpPr>
        <p:spPr/>
        <p:txBody>
          <a:bodyPr/>
          <a:lstStyle/>
          <a:p>
            <a:r>
              <a:rPr lang="en-US" dirty="0"/>
              <a:t>Supplements</a:t>
            </a:r>
          </a:p>
          <a:p>
            <a:r>
              <a:rPr lang="en-US" dirty="0"/>
              <a:t>Purification Support and Tools</a:t>
            </a:r>
          </a:p>
          <a:p>
            <a:endParaRPr lang="en-US" dirty="0"/>
          </a:p>
          <a:p>
            <a:endParaRPr lang="en-US" dirty="0"/>
          </a:p>
          <a:p>
            <a:endParaRPr lang="en-US" dirty="0"/>
          </a:p>
        </p:txBody>
      </p:sp>
    </p:spTree>
    <p:extLst>
      <p:ext uri="{BB962C8B-B14F-4D97-AF65-F5344CB8AC3E}">
        <p14:creationId xmlns:p14="http://schemas.microsoft.com/office/powerpoint/2010/main" val="7555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fade">
                                      <p:cBhvr>
                                        <p:cTn id="37" dur="5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fade">
                                      <p:cBhvr>
                                        <p:cTn id="4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Nutrition Assessment</a:t>
            </a:r>
          </a:p>
        </p:txBody>
      </p:sp>
      <p:sp>
        <p:nvSpPr>
          <p:cNvPr id="3" name="Content Placeholder 2"/>
          <p:cNvSpPr>
            <a:spLocks noGrp="1"/>
          </p:cNvSpPr>
          <p:nvPr>
            <p:ph sz="half" idx="1"/>
          </p:nvPr>
        </p:nvSpPr>
        <p:spPr/>
        <p:txBody>
          <a:bodyPr>
            <a:normAutofit/>
          </a:bodyPr>
          <a:lstStyle/>
          <a:p>
            <a:r>
              <a:rPr lang="en-US" sz="3400" dirty="0"/>
              <a:t>3 Steps</a:t>
            </a:r>
          </a:p>
          <a:p>
            <a:pPr marL="1028700" lvl="1" indent="-514350">
              <a:buFont typeface="+mj-lt"/>
              <a:buAutoNum type="arabicPeriod"/>
            </a:pPr>
            <a:r>
              <a:rPr lang="en-US" sz="3200" dirty="0"/>
              <a:t>Paperwork</a:t>
            </a:r>
          </a:p>
          <a:p>
            <a:pPr marL="1028700" lvl="1" indent="-514350">
              <a:buFont typeface="+mj-lt"/>
              <a:buAutoNum type="arabicPeriod"/>
            </a:pPr>
            <a:r>
              <a:rPr lang="en-US" sz="3200" dirty="0"/>
              <a:t>Assessment</a:t>
            </a:r>
          </a:p>
          <a:p>
            <a:pPr marL="1028700" lvl="1" indent="-514350">
              <a:buFont typeface="+mj-lt"/>
              <a:buAutoNum type="arabicPeriod"/>
            </a:pPr>
            <a:r>
              <a:rPr lang="en-US" sz="3200" dirty="0"/>
              <a:t>Report of Findings</a:t>
            </a:r>
          </a:p>
        </p:txBody>
      </p:sp>
      <p:sp>
        <p:nvSpPr>
          <p:cNvPr id="4" name="Content Placeholder 3"/>
          <p:cNvSpPr>
            <a:spLocks noGrp="1"/>
          </p:cNvSpPr>
          <p:nvPr>
            <p:ph sz="half" idx="2"/>
          </p:nvPr>
        </p:nvSpPr>
        <p:spPr/>
        <p:txBody>
          <a:bodyPr/>
          <a:lstStyle/>
          <a:p>
            <a:r>
              <a:rPr lang="en-US" sz="3600" dirty="0"/>
              <a:t>Month to Month</a:t>
            </a:r>
          </a:p>
          <a:p>
            <a:r>
              <a:rPr lang="en-US" sz="3600" dirty="0"/>
              <a:t>No Contract</a:t>
            </a:r>
          </a:p>
          <a:p>
            <a:r>
              <a:rPr lang="en-US" sz="3600" dirty="0"/>
              <a:t>Month One: $195</a:t>
            </a:r>
          </a:p>
          <a:p>
            <a:pPr lvl="1"/>
            <a:r>
              <a:rPr lang="en-US" sz="3400" dirty="0"/>
              <a:t>3 Visits</a:t>
            </a:r>
          </a:p>
          <a:p>
            <a:r>
              <a:rPr lang="en-US" sz="3600" dirty="0"/>
              <a:t>SPECIAL: $100 OFF</a:t>
            </a:r>
          </a:p>
        </p:txBody>
      </p:sp>
    </p:spTree>
    <p:extLst>
      <p:ext uri="{BB962C8B-B14F-4D97-AF65-F5344CB8AC3E}">
        <p14:creationId xmlns:p14="http://schemas.microsoft.com/office/powerpoint/2010/main" val="189303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184</TotalTime>
  <Words>424</Words>
  <Application>Microsoft Macintosh PowerPoint</Application>
  <PresentationFormat>Widescreen</PresentationFormat>
  <Paragraphs>97</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Gothic</vt:lpstr>
      <vt:lpstr>Wingdings 3</vt:lpstr>
      <vt:lpstr>Arial</vt:lpstr>
      <vt:lpstr>Ion Boardroom</vt:lpstr>
      <vt:lpstr> Purification</vt:lpstr>
      <vt:lpstr>By the numbers</vt:lpstr>
      <vt:lpstr>Detoxification</vt:lpstr>
      <vt:lpstr>Do I have toxic overload?</vt:lpstr>
      <vt:lpstr>What are symptoms of toxic overload?</vt:lpstr>
      <vt:lpstr>Enhance Detoxification</vt:lpstr>
      <vt:lpstr>Purification Program</vt:lpstr>
      <vt:lpstr>Purification Program</vt:lpstr>
      <vt:lpstr>Functional Nutrition Assessment</vt:lpstr>
      <vt:lpstr>Food for thought</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Gut Health</dc:title>
  <dc:creator>Jennifer Franco</dc:creator>
  <cp:lastModifiedBy>Abby Armstrong</cp:lastModifiedBy>
  <cp:revision>27</cp:revision>
  <dcterms:created xsi:type="dcterms:W3CDTF">2016-08-18T03:47:17Z</dcterms:created>
  <dcterms:modified xsi:type="dcterms:W3CDTF">2017-05-30T21:20:27Z</dcterms:modified>
</cp:coreProperties>
</file>