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1"/>
  </p:sldMasterIdLst>
  <p:notesMasterIdLst>
    <p:notesMasterId r:id="rId11"/>
  </p:notesMasterIdLst>
  <p:sldIdLst>
    <p:sldId id="284" r:id="rId2"/>
    <p:sldId id="263" r:id="rId3"/>
    <p:sldId id="286" r:id="rId4"/>
    <p:sldId id="287" r:id="rId5"/>
    <p:sldId id="280" r:id="rId6"/>
    <p:sldId id="285" r:id="rId7"/>
    <p:sldId id="279" r:id="rId8"/>
    <p:sldId id="288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7" autoAdjust="0"/>
    <p:restoredTop sz="78115" autoAdjust="0"/>
  </p:normalViewPr>
  <p:slideViewPr>
    <p:cSldViewPr snapToGrid="0">
      <p:cViewPr varScale="1">
        <p:scale>
          <a:sx n="87" d="100"/>
          <a:sy n="87" d="100"/>
        </p:scale>
        <p:origin x="1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9E21B-0E84-4383-9023-3558D23C3293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13218-887A-42EF-BD5C-7C85E9D7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eydig_cells" TargetMode="External"/><Relationship Id="rId4" Type="http://schemas.openxmlformats.org/officeDocument/2006/relationships/hyperlink" Target="https://en.wikipedia.org/wiki/Luteinizing_hormone" TargetMode="External"/><Relationship Id="rId5" Type="http://schemas.openxmlformats.org/officeDocument/2006/relationships/hyperlink" Target="https://en.wikipedia.org/wiki/Follicle-stimulating_hormone" TargetMode="External"/><Relationship Id="rId6" Type="http://schemas.openxmlformats.org/officeDocument/2006/relationships/hyperlink" Target="https://en.wikipedia.org/wiki/17%CE%B2-hydroxysteroid_dehydrogenase" TargetMode="External"/><Relationship Id="rId7" Type="http://schemas.openxmlformats.org/officeDocument/2006/relationships/hyperlink" Target="https://en.wikipedia.org/wiki/Testosterone#cite_note-isbn0-9627422-7-9-109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3218-887A-42EF-BD5C-7C85E9D79A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76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&gt;95% of testosterone is made in the testicles</a:t>
            </a:r>
          </a:p>
          <a:p>
            <a:r>
              <a:rPr lang="en-US" dirty="0"/>
              <a:t>&lt;5% is made in the adrenals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3218-887A-42EF-BD5C-7C85E9D79A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6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males, testosterone is synthesized primarily in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eydig cells"/>
              </a:rPr>
              <a:t>Leydig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Leydig cells"/>
              </a:rPr>
              <a:t> cells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number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Leydig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cells in turn is regulated by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uteinizing hormone"/>
              </a:rPr>
              <a:t>luteinizing hormone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(LH) and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Follicle-stimulating hormone"/>
              </a:rPr>
              <a:t>follicle-stimulating hormone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(FSH). In addition, the amount of testosterone produced by existing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Leydig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cells is under the control of LH, which regulates the expression of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17β-hydroxysteroid dehydrogenase"/>
              </a:rPr>
              <a:t>17β-hydroxysteroid dehydrogenase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[109]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3218-887A-42EF-BD5C-7C85E9D79A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8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3218-887A-42EF-BD5C-7C85E9D79A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7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8CC7D-B3E4-48FE-8F0B-BF91B1F2BD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2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 the age of 30, testosterone</a:t>
            </a:r>
            <a:r>
              <a:rPr lang="en-US" baseline="0" dirty="0"/>
              <a:t> levels have started to decrease in </a:t>
            </a:r>
            <a:r>
              <a:rPr lang="en-US" baseline="0"/>
              <a:t>most </a:t>
            </a:r>
            <a:r>
              <a:rPr lang="en-US" baseline="0" smtClean="0"/>
              <a:t>men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13218-887A-42EF-BD5C-7C85E9D79A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59F187-4A32-4CDE-804E-A5B1BAC3CA7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73D3282-A941-4FBF-A7F9-B880B7081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6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38400"/>
            <a:ext cx="9144000" cy="2325511"/>
          </a:xfrm>
        </p:spPr>
        <p:txBody>
          <a:bodyPr>
            <a:normAutofit/>
          </a:bodyPr>
          <a:lstStyle/>
          <a:p>
            <a:pPr algn="r"/>
            <a:r>
              <a:rPr lang="en-US" sz="7200" b="1" dirty="0"/>
              <a:t>Men’s Health</a:t>
            </a:r>
            <a:endParaRPr lang="en-US" sz="67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88957"/>
            <a:ext cx="9144000" cy="967154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Jennifer Franco, CN, ACN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810" y="1318182"/>
            <a:ext cx="6088380" cy="156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6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&gt;95%</a:t>
            </a:r>
          </a:p>
          <a:p>
            <a:pPr marL="0" indent="0" algn="ctr">
              <a:buNone/>
            </a:pPr>
            <a:r>
              <a:rPr lang="en-US" sz="8800" dirty="0"/>
              <a:t>&lt;5%</a:t>
            </a:r>
          </a:p>
        </p:txBody>
      </p:sp>
    </p:spTree>
    <p:extLst>
      <p:ext uri="{BB962C8B-B14F-4D97-AF65-F5344CB8AC3E}">
        <p14:creationId xmlns:p14="http://schemas.microsoft.com/office/powerpoint/2010/main" val="302542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53" y="325991"/>
            <a:ext cx="2793159" cy="1597152"/>
          </a:xfrm>
        </p:spPr>
        <p:txBody>
          <a:bodyPr/>
          <a:lstStyle/>
          <a:p>
            <a:r>
              <a:rPr lang="en-US" sz="2800" dirty="0"/>
              <a:t>Hormone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3354" y="1923143"/>
            <a:ext cx="2793158" cy="3982720"/>
          </a:xfrm>
        </p:spPr>
        <p:txBody>
          <a:bodyPr>
            <a:noAutofit/>
          </a:bodyPr>
          <a:lstStyle/>
          <a:p>
            <a:r>
              <a:rPr lang="en-US" sz="2000" dirty="0"/>
              <a:t>Noun</a:t>
            </a:r>
          </a:p>
          <a:p>
            <a:r>
              <a:rPr lang="en-US" sz="2000" dirty="0"/>
              <a:t>1. Biochemistry – any of various internally secreted compounds, formed in endocrine glands, that affect the functions of specifically receptive organs or tissues when transported to them by the body fluids.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654563"/>
            <a:ext cx="5141564" cy="5636509"/>
          </a:xfrm>
        </p:spPr>
      </p:pic>
    </p:spTree>
    <p:extLst>
      <p:ext uri="{BB962C8B-B14F-4D97-AF65-F5344CB8AC3E}">
        <p14:creationId xmlns:p14="http://schemas.microsoft.com/office/powerpoint/2010/main" val="123533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H-P-T Axis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Hypothalamus</a:t>
            </a:r>
          </a:p>
          <a:p>
            <a:r>
              <a:rPr lang="en-US" sz="2800" dirty="0"/>
              <a:t>Pituitary</a:t>
            </a:r>
          </a:p>
          <a:p>
            <a:r>
              <a:rPr lang="en-US" sz="2800" dirty="0"/>
              <a:t>Testicles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92" y="825084"/>
            <a:ext cx="5199795" cy="5199795"/>
          </a:xfrm>
        </p:spPr>
      </p:pic>
      <p:sp>
        <p:nvSpPr>
          <p:cNvPr id="8" name="TextBox 7"/>
          <p:cNvSpPr txBox="1"/>
          <p:nvPr/>
        </p:nvSpPr>
        <p:spPr>
          <a:xfrm>
            <a:off x="8989621" y="5581403"/>
            <a:ext cx="160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Testosterone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366" y="5904568"/>
            <a:ext cx="175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Adrenaline </a:t>
            </a:r>
          </a:p>
          <a:p>
            <a:r>
              <a:rPr lang="en-US" dirty="0"/>
              <a:t>Cortisol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0412" y="5479975"/>
            <a:ext cx="101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T3</a:t>
            </a:r>
          </a:p>
          <a:p>
            <a:r>
              <a:rPr lang="en-US" dirty="0"/>
              <a:t>T4</a:t>
            </a:r>
          </a:p>
        </p:txBody>
      </p:sp>
    </p:spTree>
    <p:extLst>
      <p:ext uri="{BB962C8B-B14F-4D97-AF65-F5344CB8AC3E}">
        <p14:creationId xmlns:p14="http://schemas.microsoft.com/office/powerpoint/2010/main" val="13024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Testosterone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 numCol="1">
            <a:normAutofit/>
          </a:bodyPr>
          <a:lstStyle/>
          <a:p>
            <a:r>
              <a:rPr lang="en-US" sz="2800" dirty="0"/>
              <a:t>Overall sense of wellbeing</a:t>
            </a:r>
          </a:p>
          <a:p>
            <a:r>
              <a:rPr lang="en-US" sz="2800" dirty="0"/>
              <a:t>Rebuild/Repair</a:t>
            </a:r>
          </a:p>
          <a:p>
            <a:r>
              <a:rPr lang="en-US" sz="2800" dirty="0"/>
              <a:t>Increase muscle mass</a:t>
            </a:r>
          </a:p>
          <a:p>
            <a:r>
              <a:rPr lang="en-US" sz="2800" dirty="0"/>
              <a:t>Less fat, more muscle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Mood stability </a:t>
            </a:r>
          </a:p>
          <a:p>
            <a:r>
              <a:rPr lang="en-US" sz="2800" dirty="0"/>
              <a:t>Reproduction/Libido </a:t>
            </a:r>
          </a:p>
          <a:p>
            <a:r>
              <a:rPr lang="en-US" sz="2800" dirty="0"/>
              <a:t>Improved sleep</a:t>
            </a:r>
          </a:p>
          <a:p>
            <a:r>
              <a:rPr lang="en-US" sz="2800" dirty="0"/>
              <a:t>Hair </a:t>
            </a:r>
          </a:p>
          <a:p>
            <a:r>
              <a:rPr lang="en-US" sz="2800" dirty="0"/>
              <a:t>Memory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7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Functional Nutrition and Herbal Therapy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are the body systems involved? </a:t>
            </a:r>
          </a:p>
          <a:p>
            <a:r>
              <a:rPr lang="en-US" sz="2400" dirty="0"/>
              <a:t>How can we support the tissues?</a:t>
            </a:r>
          </a:p>
          <a:p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381" y="973851"/>
            <a:ext cx="5083472" cy="5137389"/>
          </a:xfrm>
        </p:spPr>
      </p:pic>
    </p:spTree>
    <p:extLst>
      <p:ext uri="{BB962C8B-B14F-4D97-AF65-F5344CB8AC3E}">
        <p14:creationId xmlns:p14="http://schemas.microsoft.com/office/powerpoint/2010/main" val="14180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Foods and Herbs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numCol="1">
            <a:normAutofit fontScale="92500" lnSpcReduction="10000"/>
          </a:bodyPr>
          <a:lstStyle/>
          <a:p>
            <a:r>
              <a:rPr lang="en-US" sz="2800" dirty="0"/>
              <a:t>Vitamin D</a:t>
            </a:r>
          </a:p>
          <a:p>
            <a:r>
              <a:rPr lang="en-US" sz="2800" dirty="0"/>
              <a:t>Vitamin E</a:t>
            </a:r>
          </a:p>
          <a:p>
            <a:pPr lvl="1"/>
            <a:r>
              <a:rPr lang="en-US" sz="2600" dirty="0"/>
              <a:t>Healthy fats and oils</a:t>
            </a:r>
          </a:p>
          <a:p>
            <a:pPr lvl="1"/>
            <a:r>
              <a:rPr lang="en-US" sz="2600" dirty="0"/>
              <a:t>Nuts and seeds </a:t>
            </a:r>
            <a:endParaRPr lang="en-US" sz="2400" dirty="0"/>
          </a:p>
          <a:p>
            <a:r>
              <a:rPr lang="en-US" sz="2800" dirty="0"/>
              <a:t>Minerals</a:t>
            </a:r>
          </a:p>
          <a:p>
            <a:pPr lvl="1"/>
            <a:r>
              <a:rPr lang="en-US" sz="2400" dirty="0"/>
              <a:t>Zinc</a:t>
            </a:r>
          </a:p>
          <a:p>
            <a:pPr lvl="1"/>
            <a:r>
              <a:rPr lang="en-US" sz="2400" dirty="0"/>
              <a:t>Selenium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1"/>
            <a:ext cx="4828032" cy="3416300"/>
          </a:xfrm>
        </p:spPr>
        <p:txBody>
          <a:bodyPr>
            <a:normAutofit/>
          </a:bodyPr>
          <a:lstStyle/>
          <a:p>
            <a:r>
              <a:rPr lang="en-US" sz="2400" dirty="0" err="1"/>
              <a:t>Ashwaganda</a:t>
            </a:r>
            <a:endParaRPr lang="en-US" sz="2400" dirty="0"/>
          </a:p>
          <a:p>
            <a:r>
              <a:rPr lang="en-US" sz="2400" dirty="0" err="1"/>
              <a:t>Rhodiola</a:t>
            </a:r>
            <a:endParaRPr lang="en-US" sz="2400" dirty="0"/>
          </a:p>
          <a:p>
            <a:r>
              <a:rPr lang="en-US" sz="2400" dirty="0"/>
              <a:t>Ginseng</a:t>
            </a:r>
          </a:p>
          <a:p>
            <a:r>
              <a:rPr lang="en-US" sz="2400" dirty="0" err="1"/>
              <a:t>Tribulus</a:t>
            </a:r>
            <a:endParaRPr lang="en-US" sz="2400" dirty="0"/>
          </a:p>
          <a:p>
            <a:r>
              <a:rPr lang="en-US" sz="2400" dirty="0"/>
              <a:t>Milk Thistle</a:t>
            </a:r>
          </a:p>
          <a:p>
            <a:r>
              <a:rPr lang="en-US" sz="2400" dirty="0" err="1"/>
              <a:t>Schisandra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Nutrition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3 Steps</a:t>
            </a:r>
          </a:p>
          <a:p>
            <a:pPr marL="1028700" lvl="1" indent="-514350">
              <a:buFont typeface="+mj-lt"/>
              <a:buAutoNum type="arabicPeriod"/>
            </a:pPr>
            <a:r>
              <a:rPr lang="en-US" sz="3200" dirty="0"/>
              <a:t>Paperwork</a:t>
            </a:r>
          </a:p>
          <a:p>
            <a:pPr marL="1028700" lvl="1" indent="-514350">
              <a:buFont typeface="+mj-lt"/>
              <a:buAutoNum type="arabicPeriod"/>
            </a:pPr>
            <a:r>
              <a:rPr lang="en-US" sz="3200" dirty="0"/>
              <a:t>Assessment</a:t>
            </a:r>
          </a:p>
          <a:p>
            <a:pPr marL="1028700" lvl="1" indent="-514350">
              <a:buFont typeface="+mj-lt"/>
              <a:buAutoNum type="arabicPeriod"/>
            </a:pPr>
            <a:r>
              <a:rPr lang="en-US" sz="3200" dirty="0"/>
              <a:t>Report of Findings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/>
              <a:t>Month to Month</a:t>
            </a:r>
          </a:p>
          <a:p>
            <a:r>
              <a:rPr lang="en-US" sz="3600" dirty="0"/>
              <a:t>No Contract</a:t>
            </a:r>
          </a:p>
          <a:p>
            <a:r>
              <a:rPr lang="en-US" sz="3600" dirty="0"/>
              <a:t>Month One: $195</a:t>
            </a:r>
          </a:p>
          <a:p>
            <a:pPr lvl="1"/>
            <a:r>
              <a:rPr lang="en-US" sz="3400" dirty="0"/>
              <a:t>3 Visits</a:t>
            </a:r>
          </a:p>
          <a:p>
            <a:r>
              <a:rPr lang="en-US" sz="3600" dirty="0"/>
              <a:t>SPECIAL: $100 OFF</a:t>
            </a:r>
          </a:p>
        </p:txBody>
      </p:sp>
    </p:spTree>
    <p:extLst>
      <p:ext uri="{BB962C8B-B14F-4D97-AF65-F5344CB8AC3E}">
        <p14:creationId xmlns:p14="http://schemas.microsoft.com/office/powerpoint/2010/main" val="677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3800" dirty="0"/>
              <a:t>30</a:t>
            </a:r>
          </a:p>
          <a:p>
            <a:pPr marL="0" indent="0" algn="ctr">
              <a:buNone/>
            </a:pPr>
            <a:r>
              <a:rPr lang="en-US" sz="13800" dirty="0"/>
              <a:t>45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5569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315</TotalTime>
  <Words>207</Words>
  <Application>Microsoft Macintosh PowerPoint</Application>
  <PresentationFormat>Widescreen</PresentationFormat>
  <Paragraphs>67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Wingdings 3</vt:lpstr>
      <vt:lpstr>Arial</vt:lpstr>
      <vt:lpstr>Ion Boardroom</vt:lpstr>
      <vt:lpstr>Men’s Health</vt:lpstr>
      <vt:lpstr>By the numbers</vt:lpstr>
      <vt:lpstr>Hormone</vt:lpstr>
      <vt:lpstr>H-P-T Axis</vt:lpstr>
      <vt:lpstr>Testosterone </vt:lpstr>
      <vt:lpstr>Functional Nutrition and Herbal Therapy</vt:lpstr>
      <vt:lpstr>Foods and Herbs</vt:lpstr>
      <vt:lpstr>Functional Nutrition Assessment </vt:lpstr>
      <vt:lpstr>Food for thought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 Health</dc:title>
  <dc:creator>Jennifer Franco</dc:creator>
  <cp:lastModifiedBy>Abby Armstrong</cp:lastModifiedBy>
  <cp:revision>47</cp:revision>
  <dcterms:created xsi:type="dcterms:W3CDTF">2016-08-18T03:47:17Z</dcterms:created>
  <dcterms:modified xsi:type="dcterms:W3CDTF">2017-05-30T21:23:23Z</dcterms:modified>
</cp:coreProperties>
</file>