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12"/>
  </p:notesMasterIdLst>
  <p:sldIdLst>
    <p:sldId id="256" r:id="rId2"/>
    <p:sldId id="311" r:id="rId3"/>
    <p:sldId id="302" r:id="rId4"/>
    <p:sldId id="303" r:id="rId5"/>
    <p:sldId id="316" r:id="rId6"/>
    <p:sldId id="315" r:id="rId7"/>
    <p:sldId id="314" r:id="rId8"/>
    <p:sldId id="310" r:id="rId9"/>
    <p:sldId id="318" r:id="rId10"/>
    <p:sldId id="31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249" autoAdjust="0"/>
    <p:restoredTop sz="77888" autoAdjust="0"/>
  </p:normalViewPr>
  <p:slideViewPr>
    <p:cSldViewPr snapToGrid="0">
      <p:cViewPr varScale="1">
        <p:scale>
          <a:sx n="87" d="100"/>
          <a:sy n="87" d="100"/>
        </p:scale>
        <p:origin x="10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9E21B-0E84-4383-9023-3558D23C3293}" type="datetimeFigureOut">
              <a:rPr lang="en-US" smtClean="0"/>
              <a:t>5/30/17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D13218-887A-42EF-BD5C-7C85E9D79A62}" type="slidenum">
              <a:rPr lang="en-US" smtClean="0"/>
              <a:t>‹#›</a:t>
            </a:fld>
            <a:endParaRPr lang="en-US"/>
          </a:p>
        </p:txBody>
      </p:sp>
    </p:spTree>
    <p:extLst>
      <p:ext uri="{BB962C8B-B14F-4D97-AF65-F5344CB8AC3E}">
        <p14:creationId xmlns:p14="http://schemas.microsoft.com/office/powerpoint/2010/main" val="2606704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D13218-887A-42EF-BD5C-7C85E9D79A62}" type="slidenum">
              <a:rPr lang="en-US" smtClean="0"/>
              <a:t>1</a:t>
            </a:fld>
            <a:endParaRPr lang="en-US"/>
          </a:p>
        </p:txBody>
      </p:sp>
    </p:spTree>
    <p:extLst>
      <p:ext uri="{BB962C8B-B14F-4D97-AF65-F5344CB8AC3E}">
        <p14:creationId xmlns:p14="http://schemas.microsoft.com/office/powerpoint/2010/main" val="149782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a:t>
            </a:r>
            <a:r>
              <a:rPr lang="en-US" sz="1200" b="0" i="0" kern="1200" baseline="0" dirty="0">
                <a:solidFill>
                  <a:schemeClr val="tx1"/>
                </a:solidFill>
                <a:effectLst/>
                <a:latin typeface="+mn-lt"/>
                <a:ea typeface="+mn-ea"/>
                <a:cs typeface="+mn-cs"/>
              </a:rPr>
              <a:t> bloodstream can only handle 5 grams of glucose at a time (a teaspoon)</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How much our blood sugar (glucose levels) go up or down depends on how many carbs we eat in a meal </a:t>
            </a:r>
          </a:p>
        </p:txBody>
      </p:sp>
      <p:sp>
        <p:nvSpPr>
          <p:cNvPr id="4" name="Slide Number Placeholder 3"/>
          <p:cNvSpPr>
            <a:spLocks noGrp="1"/>
          </p:cNvSpPr>
          <p:nvPr>
            <p:ph type="sldNum" sz="quarter" idx="10"/>
          </p:nvPr>
        </p:nvSpPr>
        <p:spPr/>
        <p:txBody>
          <a:bodyPr/>
          <a:lstStyle/>
          <a:p>
            <a:fld id="{09D13218-887A-42EF-BD5C-7C85E9D79A62}" type="slidenum">
              <a:rPr lang="en-US" smtClean="0"/>
              <a:t>2</a:t>
            </a:fld>
            <a:endParaRPr lang="en-US"/>
          </a:p>
        </p:txBody>
      </p:sp>
    </p:spTree>
    <p:extLst>
      <p:ext uri="{BB962C8B-B14F-4D97-AF65-F5344CB8AC3E}">
        <p14:creationId xmlns:p14="http://schemas.microsoft.com/office/powerpoint/2010/main" val="1490234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8CC7D-B3E4-48FE-8F0B-BF91B1F2BDDE}" type="slidenum">
              <a:rPr lang="en-US" smtClean="0"/>
              <a:t>3</a:t>
            </a:fld>
            <a:endParaRPr lang="en-US"/>
          </a:p>
        </p:txBody>
      </p:sp>
    </p:spTree>
    <p:extLst>
      <p:ext uri="{BB962C8B-B14F-4D97-AF65-F5344CB8AC3E}">
        <p14:creationId xmlns:p14="http://schemas.microsoft.com/office/powerpoint/2010/main" val="3253275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8CC7D-B3E4-48FE-8F0B-BF91B1F2BDDE}" type="slidenum">
              <a:rPr lang="en-US" smtClean="0"/>
              <a:t>4</a:t>
            </a:fld>
            <a:endParaRPr lang="en-US"/>
          </a:p>
        </p:txBody>
      </p:sp>
    </p:spTree>
    <p:extLst>
      <p:ext uri="{BB962C8B-B14F-4D97-AF65-F5344CB8AC3E}">
        <p14:creationId xmlns:p14="http://schemas.microsoft.com/office/powerpoint/2010/main" val="536812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8CC7D-B3E4-48FE-8F0B-BF91B1F2BDDE}" type="slidenum">
              <a:rPr lang="en-US" smtClean="0"/>
              <a:t>5</a:t>
            </a:fld>
            <a:endParaRPr lang="en-US"/>
          </a:p>
        </p:txBody>
      </p:sp>
    </p:spTree>
    <p:extLst>
      <p:ext uri="{BB962C8B-B14F-4D97-AF65-F5344CB8AC3E}">
        <p14:creationId xmlns:p14="http://schemas.microsoft.com/office/powerpoint/2010/main" val="1656299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8CC7D-B3E4-48FE-8F0B-BF91B1F2BDDE}" type="slidenum">
              <a:rPr lang="en-US" smtClean="0"/>
              <a:t>6</a:t>
            </a:fld>
            <a:endParaRPr lang="en-US"/>
          </a:p>
        </p:txBody>
      </p:sp>
    </p:spTree>
    <p:extLst>
      <p:ext uri="{BB962C8B-B14F-4D97-AF65-F5344CB8AC3E}">
        <p14:creationId xmlns:p14="http://schemas.microsoft.com/office/powerpoint/2010/main" val="479512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A998CC7D-B3E4-48FE-8F0B-BF91B1F2BDDE}" type="slidenum">
              <a:rPr lang="en-US" smtClean="0"/>
              <a:t>7</a:t>
            </a:fld>
            <a:endParaRPr lang="en-US"/>
          </a:p>
        </p:txBody>
      </p:sp>
    </p:spTree>
    <p:extLst>
      <p:ext uri="{BB962C8B-B14F-4D97-AF65-F5344CB8AC3E}">
        <p14:creationId xmlns:p14="http://schemas.microsoft.com/office/powerpoint/2010/main" val="4173254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Diseases linked to high blood sugar, diabetes, weight gain/obesity, </a:t>
            </a:r>
            <a:r>
              <a:rPr lang="en-US" dirty="0" err="1"/>
              <a:t>etc</a:t>
            </a:r>
            <a:r>
              <a:rPr lang="en-US" dirty="0"/>
              <a:t>…</a:t>
            </a:r>
          </a:p>
          <a:p>
            <a:endParaRPr lang="en-US" dirty="0"/>
          </a:p>
        </p:txBody>
      </p:sp>
      <p:sp>
        <p:nvSpPr>
          <p:cNvPr id="4" name="Slide Number Placeholder 3"/>
          <p:cNvSpPr>
            <a:spLocks noGrp="1"/>
          </p:cNvSpPr>
          <p:nvPr>
            <p:ph type="sldNum" sz="quarter" idx="10"/>
          </p:nvPr>
        </p:nvSpPr>
        <p:spPr/>
        <p:txBody>
          <a:bodyPr/>
          <a:lstStyle/>
          <a:p>
            <a:fld id="{09D13218-887A-42EF-BD5C-7C85E9D79A62}" type="slidenum">
              <a:rPr lang="en-US" smtClean="0"/>
              <a:t>8</a:t>
            </a:fld>
            <a:endParaRPr lang="en-US"/>
          </a:p>
        </p:txBody>
      </p:sp>
    </p:spTree>
    <p:extLst>
      <p:ext uri="{BB962C8B-B14F-4D97-AF65-F5344CB8AC3E}">
        <p14:creationId xmlns:p14="http://schemas.microsoft.com/office/powerpoint/2010/main" val="3436616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29.1 million people or 9.3% of the U.S. population have diabetes. </a:t>
            </a:r>
            <a:endParaRPr lang="en-US" dirty="0"/>
          </a:p>
          <a:p>
            <a:r>
              <a:rPr lang="en-US" sz="1200" kern="1200" dirty="0">
                <a:solidFill>
                  <a:schemeClr val="tx1"/>
                </a:solidFill>
                <a:effectLst/>
                <a:latin typeface="+mn-lt"/>
                <a:ea typeface="+mn-ea"/>
                <a:cs typeface="+mn-cs"/>
              </a:rPr>
              <a:t>Diagnosed </a:t>
            </a:r>
            <a:endParaRPr lang="en-US" dirty="0"/>
          </a:p>
          <a:p>
            <a:r>
              <a:rPr lang="en-US" sz="1200" b="1" i="1" kern="1200" dirty="0">
                <a:solidFill>
                  <a:schemeClr val="tx1"/>
                </a:solidFill>
                <a:effectLst/>
                <a:latin typeface="+mn-lt"/>
                <a:ea typeface="+mn-ea"/>
                <a:cs typeface="+mn-cs"/>
              </a:rPr>
              <a:t>21.0 million people </a:t>
            </a:r>
            <a:endParaRPr lang="en-US" dirty="0"/>
          </a:p>
          <a:p>
            <a:r>
              <a:rPr lang="en-US" sz="1200" kern="1200" dirty="0">
                <a:solidFill>
                  <a:schemeClr val="tx1"/>
                </a:solidFill>
                <a:effectLst/>
                <a:latin typeface="+mn-lt"/>
                <a:ea typeface="+mn-ea"/>
                <a:cs typeface="+mn-cs"/>
              </a:rPr>
              <a:t>Undiagnosed </a:t>
            </a:r>
            <a:endParaRPr lang="en-US" dirty="0"/>
          </a:p>
          <a:p>
            <a:r>
              <a:rPr lang="en-US" sz="1200" b="1" i="1" kern="1200" dirty="0">
                <a:solidFill>
                  <a:schemeClr val="tx1"/>
                </a:solidFill>
                <a:effectLst/>
                <a:latin typeface="+mn-lt"/>
                <a:ea typeface="+mn-ea"/>
                <a:cs typeface="+mn-cs"/>
              </a:rPr>
              <a:t>8.1 million people </a:t>
            </a:r>
            <a:endParaRPr lang="en-US" dirty="0"/>
          </a:p>
          <a:p>
            <a:r>
              <a:rPr lang="en-US" sz="1200" kern="1200" dirty="0">
                <a:solidFill>
                  <a:schemeClr val="tx1"/>
                </a:solidFill>
                <a:effectLst/>
                <a:latin typeface="+mn-lt"/>
                <a:ea typeface="+mn-ea"/>
                <a:cs typeface="+mn-cs"/>
              </a:rPr>
              <a:t>(27.8% of people with diabetes are undiagnosed). </a:t>
            </a:r>
            <a:endParaRPr lang="en-US" dirty="0"/>
          </a:p>
          <a:p>
            <a:r>
              <a:rPr lang="en-US" dirty="0"/>
              <a:t>CDC,</a:t>
            </a:r>
            <a:r>
              <a:rPr lang="en-US" baseline="0" dirty="0"/>
              <a:t> 2012</a:t>
            </a:r>
            <a:endParaRPr lang="en-US" dirty="0"/>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Deaths among people with diabetes, United States, 2010 </a:t>
            </a:r>
            <a:endParaRPr lang="en-US" dirty="0"/>
          </a:p>
          <a:p>
            <a:r>
              <a:rPr lang="en-US" sz="1200" kern="1200" dirty="0">
                <a:solidFill>
                  <a:schemeClr val="tx1"/>
                </a:solidFill>
                <a:effectLst/>
                <a:latin typeface="+mn-lt"/>
                <a:ea typeface="+mn-ea"/>
                <a:cs typeface="+mn-cs"/>
              </a:rPr>
              <a:t>Diabetes was the seventh leading cause of death in the United States in 2010 based on the 69,071 death certificates in which diabetes was listed as the underlying cause of death. In 2010, diabetes was mentioned as a cause of death in a total of 234,051 certificates. </a:t>
            </a:r>
          </a:p>
          <a:p>
            <a:r>
              <a:rPr lang="en-US" sz="1200" kern="1200" dirty="0">
                <a:solidFill>
                  <a:schemeClr val="tx1"/>
                </a:solidFill>
                <a:effectLst/>
                <a:latin typeface="+mn-lt"/>
                <a:ea typeface="+mn-ea"/>
                <a:cs typeface="+mn-cs"/>
              </a:rPr>
              <a:t>Diabetes may be underreported as a cause of death. Studies have found that only about 35% to 40% of people with diabetes who died had diabetes listed anywhere on the death certificate and about 10% to 15% had it listed as the underlying cause of death. </a:t>
            </a:r>
          </a:p>
          <a:p>
            <a:r>
              <a:rPr lang="en-US" sz="1200" kern="1200" dirty="0">
                <a:solidFill>
                  <a:schemeClr val="tx1"/>
                </a:solidFill>
                <a:effectLst/>
                <a:latin typeface="+mn-lt"/>
                <a:ea typeface="+mn-ea"/>
                <a:cs typeface="+mn-cs"/>
              </a:rPr>
              <a:t>In 2003–2006, after adjusting for population age differences, rates of death from all causes were about 1.5 times higher among adults aged 18 years or older with diagnosed diabetes than among adults without diagnosed diabetes. </a:t>
            </a:r>
          </a:p>
          <a:p>
            <a:endParaRPr lang="en-US" dirty="0"/>
          </a:p>
          <a:p>
            <a:r>
              <a:rPr lang="en-US" sz="1200" kern="1200" dirty="0">
                <a:solidFill>
                  <a:schemeClr val="tx1"/>
                </a:solidFill>
                <a:effectLst/>
                <a:latin typeface="+mn-lt"/>
                <a:ea typeface="+mn-ea"/>
                <a:cs typeface="+mn-cs"/>
              </a:rPr>
              <a:t>total (Direct and indirect) </a:t>
            </a:r>
            <a:endParaRPr lang="en-US" dirty="0"/>
          </a:p>
          <a:p>
            <a:r>
              <a:rPr lang="en-US" sz="1200" b="1" i="1" kern="1200" dirty="0">
                <a:solidFill>
                  <a:schemeClr val="tx1"/>
                </a:solidFill>
                <a:effectLst/>
                <a:latin typeface="+mn-lt"/>
                <a:ea typeface="+mn-ea"/>
                <a:cs typeface="+mn-cs"/>
              </a:rPr>
              <a:t>$ 245 billion </a:t>
            </a:r>
          </a:p>
          <a:p>
            <a:endParaRPr lang="en-US" dirty="0"/>
          </a:p>
          <a:p>
            <a:r>
              <a:rPr lang="en-US" sz="1200" kern="1200" dirty="0">
                <a:solidFill>
                  <a:schemeClr val="tx1"/>
                </a:solidFill>
                <a:effectLst/>
                <a:latin typeface="+mn-lt"/>
                <a:ea typeface="+mn-ea"/>
                <a:cs typeface="+mn-cs"/>
              </a:rPr>
              <a:t>Direct medical costs </a:t>
            </a:r>
            <a:endParaRPr lang="en-US" dirty="0"/>
          </a:p>
          <a:p>
            <a:r>
              <a:rPr lang="en-US" sz="1200" b="1" i="1" kern="1200" dirty="0">
                <a:solidFill>
                  <a:schemeClr val="tx1"/>
                </a:solidFill>
                <a:effectLst/>
                <a:latin typeface="+mn-lt"/>
                <a:ea typeface="+mn-ea"/>
                <a:cs typeface="+mn-cs"/>
              </a:rPr>
              <a:t>$ 176 billion </a:t>
            </a:r>
          </a:p>
          <a:p>
            <a:r>
              <a:rPr lang="en-US" sz="1200" kern="1200" dirty="0">
                <a:solidFill>
                  <a:schemeClr val="tx1"/>
                </a:solidFill>
                <a:effectLst/>
                <a:latin typeface="+mn-lt"/>
                <a:ea typeface="+mn-ea"/>
                <a:cs typeface="+mn-cs"/>
              </a:rPr>
              <a:t>After adjusting for population age and sex differences, average medical expenditures among people with diagnosed diabetes were 2.3 times higher than people without diabetes. </a:t>
            </a:r>
            <a:endParaRPr lang="en-US" dirty="0"/>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indirect costs </a:t>
            </a:r>
            <a:endParaRPr lang="en-US" dirty="0"/>
          </a:p>
          <a:p>
            <a:r>
              <a:rPr lang="en-US" sz="1200" b="1" i="1" kern="1200" dirty="0">
                <a:solidFill>
                  <a:schemeClr val="tx1"/>
                </a:solidFill>
                <a:effectLst/>
                <a:latin typeface="+mn-lt"/>
                <a:ea typeface="+mn-ea"/>
                <a:cs typeface="+mn-cs"/>
              </a:rPr>
              <a:t>$ 69 billion </a:t>
            </a:r>
            <a:endParaRPr lang="en-US" dirty="0"/>
          </a:p>
          <a:p>
            <a:r>
              <a:rPr lang="en-US" sz="1200" kern="1200" dirty="0">
                <a:solidFill>
                  <a:schemeClr val="tx1"/>
                </a:solidFill>
                <a:effectLst/>
                <a:latin typeface="+mn-lt"/>
                <a:ea typeface="+mn-ea"/>
                <a:cs typeface="+mn-cs"/>
              </a:rPr>
              <a:t>(disability, work loss, premature death). </a:t>
            </a:r>
            <a:endParaRPr lang="en-US" dirty="0"/>
          </a:p>
          <a:p>
            <a:endParaRPr lang="en-US" dirty="0"/>
          </a:p>
        </p:txBody>
      </p:sp>
      <p:sp>
        <p:nvSpPr>
          <p:cNvPr id="4" name="Slide Number Placeholder 3"/>
          <p:cNvSpPr>
            <a:spLocks noGrp="1"/>
          </p:cNvSpPr>
          <p:nvPr>
            <p:ph type="sldNum" sz="quarter" idx="10"/>
          </p:nvPr>
        </p:nvSpPr>
        <p:spPr/>
        <p:txBody>
          <a:bodyPr/>
          <a:lstStyle/>
          <a:p>
            <a:fld id="{09D13218-887A-42EF-BD5C-7C85E9D79A62}" type="slidenum">
              <a:rPr lang="en-US" smtClean="0"/>
              <a:t>10</a:t>
            </a:fld>
            <a:endParaRPr lang="en-US"/>
          </a:p>
        </p:txBody>
      </p:sp>
    </p:spTree>
    <p:extLst>
      <p:ext uri="{BB962C8B-B14F-4D97-AF65-F5344CB8AC3E}">
        <p14:creationId xmlns:p14="http://schemas.microsoft.com/office/powerpoint/2010/main" val="2095206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3345179"/>
            <a:ext cx="8825658" cy="1432201"/>
          </a:xfrm>
        </p:spPr>
        <p:txBody>
          <a:bodyPr anchor="b"/>
          <a:lstStyle>
            <a:lvl1pPr algn="r">
              <a:defRPr sz="5400"/>
            </a:lvl1pPr>
          </a:lstStyle>
          <a:p>
            <a:r>
              <a:rPr lang="en-US" dirty="0"/>
              <a:t>Click to edit Master title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r">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73D3282-A941-4FBF-A7F9-B880B7081347}" type="slidenum">
              <a:rPr lang="en-US" smtClean="0"/>
              <a:t>‹#›</a:t>
            </a:fld>
            <a:endParaRPr lang="en-US"/>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02844" y="1143000"/>
            <a:ext cx="6186311" cy="1588289"/>
          </a:xfrm>
          <a:prstGeom prst="rect">
            <a:avLst/>
          </a:prstGeom>
        </p:spPr>
      </p:pic>
    </p:spTree>
    <p:extLst>
      <p:ext uri="{BB962C8B-B14F-4D97-AF65-F5344CB8AC3E}">
        <p14:creationId xmlns:p14="http://schemas.microsoft.com/office/powerpoint/2010/main" val="252101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977575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8674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824993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4173256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59F187-4A32-4CDE-804E-A5B1BAC3CA70}" type="datetimeFigureOut">
              <a:rPr lang="en-US" smtClean="0"/>
              <a:t>5/30/17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3028638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59F187-4A32-4CDE-804E-A5B1BAC3CA70}" type="datetimeFigureOut">
              <a:rPr lang="en-US" smtClean="0"/>
              <a:t>5/30/17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012837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655408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34031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10035785"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20456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59F187-4A32-4CDE-804E-A5B1BAC3CA7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35579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241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59F187-4A32-4CDE-804E-A5B1BAC3CA70}" type="datetimeFigureOut">
              <a:rPr lang="en-US" smtClean="0"/>
              <a:t>5/30/17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3816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59F187-4A32-4CDE-804E-A5B1BAC3CA70}" type="datetimeFigureOut">
              <a:rPr lang="en-US" smtClean="0"/>
              <a:t>5/30/17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20793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9F187-4A32-4CDE-804E-A5B1BAC3CA70}" type="datetimeFigureOut">
              <a:rPr lang="en-US" smtClean="0"/>
              <a:t>5/30/17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86935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110569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59F187-4A32-4CDE-804E-A5B1BAC3CA7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73D3282-A941-4FBF-A7F9-B880B7081347}" type="slidenum">
              <a:rPr lang="en-US" smtClean="0"/>
              <a:t>‹#›</a:t>
            </a:fld>
            <a:endParaRPr lang="en-US"/>
          </a:p>
        </p:txBody>
      </p:sp>
    </p:spTree>
    <p:extLst>
      <p:ext uri="{BB962C8B-B14F-4D97-AF65-F5344CB8AC3E}">
        <p14:creationId xmlns:p14="http://schemas.microsoft.com/office/powerpoint/2010/main" val="25724095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059F187-4A32-4CDE-804E-A5B1BAC3CA70}" type="datetimeFigureOut">
              <a:rPr lang="en-US" smtClean="0"/>
              <a:t>5/30/17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73D3282-A941-4FBF-A7F9-B880B7081347}" type="slidenum">
              <a:rPr lang="en-US" smtClean="0"/>
              <a:t>‹#›</a:t>
            </a:fld>
            <a:endParaRPr lang="en-US"/>
          </a:p>
        </p:txBody>
      </p:sp>
    </p:spTree>
    <p:extLst>
      <p:ext uri="{BB962C8B-B14F-4D97-AF65-F5344CB8AC3E}">
        <p14:creationId xmlns:p14="http://schemas.microsoft.com/office/powerpoint/2010/main" val="2514404065"/>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 id="214748385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38400"/>
            <a:ext cx="9144000" cy="2325511"/>
          </a:xfrm>
        </p:spPr>
        <p:txBody>
          <a:bodyPr>
            <a:normAutofit fontScale="90000"/>
          </a:bodyPr>
          <a:lstStyle/>
          <a:p>
            <a:r>
              <a:rPr lang="en-US" sz="7200" b="1" dirty="0"/>
              <a:t/>
            </a:r>
            <a:br>
              <a:rPr lang="en-US" sz="7200" b="1" dirty="0"/>
            </a:br>
            <a:r>
              <a:rPr lang="en-US" sz="7200" b="1" dirty="0"/>
              <a:t>  </a:t>
            </a:r>
            <a:r>
              <a:rPr lang="en-US" sz="6700" b="1" dirty="0"/>
              <a:t>Understanding</a:t>
            </a:r>
            <a:r>
              <a:rPr lang="en-US" sz="7200" b="1" dirty="0"/>
              <a:t/>
            </a:r>
            <a:br>
              <a:rPr lang="en-US" sz="7200" b="1" dirty="0"/>
            </a:br>
            <a:r>
              <a:rPr lang="en-US" sz="6700" b="1" dirty="0"/>
              <a:t>Blood Sugar</a:t>
            </a:r>
          </a:p>
        </p:txBody>
      </p:sp>
      <p:sp>
        <p:nvSpPr>
          <p:cNvPr id="3" name="Subtitle 2"/>
          <p:cNvSpPr>
            <a:spLocks noGrp="1"/>
          </p:cNvSpPr>
          <p:nvPr>
            <p:ph type="subTitle" idx="1"/>
          </p:nvPr>
        </p:nvSpPr>
        <p:spPr>
          <a:xfrm>
            <a:off x="1524000" y="4888957"/>
            <a:ext cx="9144000" cy="967154"/>
          </a:xfrm>
        </p:spPr>
        <p:txBody>
          <a:bodyPr>
            <a:normAutofit/>
          </a:bodyPr>
          <a:lstStyle/>
          <a:p>
            <a:pPr algn="r"/>
            <a:r>
              <a:rPr lang="en-US" sz="2800" dirty="0"/>
              <a:t>Jennifer Franco, CN, ACN</a:t>
            </a:r>
          </a:p>
        </p:txBody>
      </p:sp>
    </p:spTree>
    <p:extLst>
      <p:ext uri="{BB962C8B-B14F-4D97-AF65-F5344CB8AC3E}">
        <p14:creationId xmlns:p14="http://schemas.microsoft.com/office/powerpoint/2010/main" val="110089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Food for thought</a:t>
            </a:r>
          </a:p>
        </p:txBody>
      </p:sp>
      <p:sp>
        <p:nvSpPr>
          <p:cNvPr id="6" name="Content Placeholder 5"/>
          <p:cNvSpPr>
            <a:spLocks noGrp="1"/>
          </p:cNvSpPr>
          <p:nvPr>
            <p:ph idx="1"/>
          </p:nvPr>
        </p:nvSpPr>
        <p:spPr/>
        <p:txBody>
          <a:bodyPr>
            <a:normAutofit/>
          </a:bodyPr>
          <a:lstStyle/>
          <a:p>
            <a:pPr marL="0" indent="0" algn="ctr">
              <a:buNone/>
            </a:pPr>
            <a:r>
              <a:rPr lang="en-US" sz="8000" dirty="0"/>
              <a:t>29.1 million</a:t>
            </a:r>
          </a:p>
          <a:p>
            <a:pPr marL="0" indent="0" algn="ctr">
              <a:buNone/>
            </a:pPr>
            <a:r>
              <a:rPr lang="en-US" sz="8000" dirty="0"/>
              <a:t>21 million</a:t>
            </a:r>
          </a:p>
          <a:p>
            <a:pPr marL="0" indent="0" algn="ctr">
              <a:buNone/>
            </a:pPr>
            <a:r>
              <a:rPr lang="en-US" sz="3200" dirty="0"/>
              <a:t>CDC, 2012</a:t>
            </a:r>
            <a:endParaRPr lang="en-US" sz="2800" dirty="0"/>
          </a:p>
          <a:p>
            <a:pPr marL="0" indent="0" algn="ctr">
              <a:buNone/>
            </a:pPr>
            <a:endParaRPr lang="en-US" sz="8000" dirty="0"/>
          </a:p>
        </p:txBody>
      </p:sp>
    </p:spTree>
    <p:extLst>
      <p:ext uri="{BB962C8B-B14F-4D97-AF65-F5344CB8AC3E}">
        <p14:creationId xmlns:p14="http://schemas.microsoft.com/office/powerpoint/2010/main" val="339374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 the numbers</a:t>
            </a:r>
          </a:p>
        </p:txBody>
      </p:sp>
      <p:sp>
        <p:nvSpPr>
          <p:cNvPr id="3" name="Content Placeholder 2"/>
          <p:cNvSpPr>
            <a:spLocks noGrp="1"/>
          </p:cNvSpPr>
          <p:nvPr>
            <p:ph idx="1"/>
          </p:nvPr>
        </p:nvSpPr>
        <p:spPr/>
        <p:txBody>
          <a:bodyPr>
            <a:normAutofit/>
          </a:bodyPr>
          <a:lstStyle/>
          <a:p>
            <a:pPr marL="0" indent="0" algn="ctr">
              <a:buNone/>
            </a:pPr>
            <a:r>
              <a:rPr lang="en-US" sz="6600" dirty="0"/>
              <a:t>150-170 lbs./year</a:t>
            </a:r>
          </a:p>
          <a:p>
            <a:pPr marL="0" indent="0" algn="ctr">
              <a:buNone/>
            </a:pPr>
            <a:r>
              <a:rPr lang="en-US" sz="6600" dirty="0"/>
              <a:t>150 grams/day</a:t>
            </a:r>
          </a:p>
          <a:p>
            <a:pPr marL="0" indent="0" algn="ctr">
              <a:buNone/>
            </a:pPr>
            <a:r>
              <a:rPr lang="en-US" sz="6600" dirty="0"/>
              <a:t>5 grams</a:t>
            </a:r>
          </a:p>
        </p:txBody>
      </p:sp>
    </p:spTree>
    <p:extLst>
      <p:ext uri="{BB962C8B-B14F-4D97-AF65-F5344CB8AC3E}">
        <p14:creationId xmlns:p14="http://schemas.microsoft.com/office/powerpoint/2010/main" val="232013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60988"/>
            <a:ext cx="2793158" cy="1600200"/>
          </a:xfrm>
        </p:spPr>
        <p:txBody>
          <a:bodyPr/>
          <a:lstStyle/>
          <a:p>
            <a:r>
              <a:rPr lang="en-US" sz="3200" dirty="0"/>
              <a:t>Blood Sugar</a:t>
            </a:r>
          </a:p>
        </p:txBody>
      </p:sp>
      <p:sp>
        <p:nvSpPr>
          <p:cNvPr id="4" name="Text Placeholder 3"/>
          <p:cNvSpPr>
            <a:spLocks noGrp="1"/>
          </p:cNvSpPr>
          <p:nvPr>
            <p:ph type="body" sz="half" idx="2"/>
          </p:nvPr>
        </p:nvSpPr>
        <p:spPr>
          <a:xfrm>
            <a:off x="1154954" y="2694940"/>
            <a:ext cx="3462766" cy="2895599"/>
          </a:xfrm>
        </p:spPr>
        <p:txBody>
          <a:bodyPr>
            <a:noAutofit/>
          </a:bodyPr>
          <a:lstStyle/>
          <a:p>
            <a:r>
              <a:rPr lang="en-US" sz="2800" dirty="0"/>
              <a:t>Digestion</a:t>
            </a:r>
          </a:p>
          <a:p>
            <a:r>
              <a:rPr lang="en-US" sz="2800" dirty="0"/>
              <a:t>Carbs </a:t>
            </a:r>
            <a:r>
              <a:rPr lang="is-IS" sz="2800" dirty="0"/>
              <a:t>→ Glucose</a:t>
            </a:r>
            <a:endParaRPr lang="en-US" sz="2800" dirty="0"/>
          </a:p>
          <a:p>
            <a:r>
              <a:rPr lang="en-US" sz="2800" dirty="0"/>
              <a:t>Pancreas </a:t>
            </a:r>
            <a:r>
              <a:rPr lang="is-IS" sz="2800" dirty="0"/>
              <a:t>→</a:t>
            </a:r>
            <a:r>
              <a:rPr lang="en-US" sz="2800" dirty="0"/>
              <a:t> Insulin</a:t>
            </a:r>
          </a:p>
          <a:p>
            <a:r>
              <a:rPr lang="en-US" sz="2800" dirty="0"/>
              <a:t>Distribution</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41557" y="860988"/>
            <a:ext cx="5276462" cy="5511006"/>
          </a:xfrm>
        </p:spPr>
      </p:pic>
    </p:spTree>
    <p:extLst>
      <p:ext uri="{BB962C8B-B14F-4D97-AF65-F5344CB8AC3E}">
        <p14:creationId xmlns:p14="http://schemas.microsoft.com/office/powerpoint/2010/main" val="399804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Sugar Dysregulation </a:t>
            </a:r>
          </a:p>
        </p:txBody>
      </p:sp>
      <p:sp>
        <p:nvSpPr>
          <p:cNvPr id="5" name="Content Placeholder 4"/>
          <p:cNvSpPr>
            <a:spLocks noGrp="1"/>
          </p:cNvSpPr>
          <p:nvPr>
            <p:ph idx="1"/>
          </p:nvPr>
        </p:nvSpPr>
        <p:spPr/>
        <p:txBody>
          <a:bodyPr numCol="1">
            <a:normAutofit/>
          </a:bodyPr>
          <a:lstStyle/>
          <a:p>
            <a:r>
              <a:rPr lang="en-US" sz="2800" dirty="0"/>
              <a:t>Overconsumption of carbohydrates</a:t>
            </a:r>
          </a:p>
          <a:p>
            <a:pPr lvl="1"/>
            <a:r>
              <a:rPr lang="en-US" sz="2600" dirty="0"/>
              <a:t>Processed, refined carbohydrates</a:t>
            </a:r>
          </a:p>
          <a:p>
            <a:pPr lvl="1"/>
            <a:r>
              <a:rPr lang="en-US" sz="2600" dirty="0"/>
              <a:t>Fruits and vegetables</a:t>
            </a:r>
          </a:p>
          <a:p>
            <a:r>
              <a:rPr lang="en-US" sz="2800" dirty="0"/>
              <a:t>Over time, the Pancreas/Insulin becomes less effective</a:t>
            </a:r>
          </a:p>
          <a:p>
            <a:r>
              <a:rPr lang="en-US" sz="2800" dirty="0"/>
              <a:t>Abundance of glucose in the blood </a:t>
            </a:r>
            <a:r>
              <a:rPr lang="is-IS" sz="2800" dirty="0"/>
              <a:t>→ inflammation</a:t>
            </a:r>
          </a:p>
          <a:p>
            <a:r>
              <a:rPr lang="is-IS" sz="2800" dirty="0"/>
              <a:t>Metabolic Syndrome, Diabetes, Neuropathies, etc.</a:t>
            </a:r>
          </a:p>
          <a:p>
            <a:endParaRPr lang="en-US" sz="2800" dirty="0"/>
          </a:p>
        </p:txBody>
      </p:sp>
    </p:spTree>
    <p:extLst>
      <p:ext uri="{BB962C8B-B14F-4D97-AF65-F5344CB8AC3E}">
        <p14:creationId xmlns:p14="http://schemas.microsoft.com/office/powerpoint/2010/main" val="231525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24191"/>
            <a:ext cx="2793158" cy="1600200"/>
          </a:xfrm>
        </p:spPr>
        <p:txBody>
          <a:bodyPr/>
          <a:lstStyle/>
          <a:p>
            <a:r>
              <a:rPr lang="en-US" sz="2800" dirty="0"/>
              <a:t>Blood Sugar</a:t>
            </a:r>
          </a:p>
        </p:txBody>
      </p:sp>
      <p:sp>
        <p:nvSpPr>
          <p:cNvPr id="4" name="Text Placeholder 3"/>
          <p:cNvSpPr>
            <a:spLocks noGrp="1"/>
          </p:cNvSpPr>
          <p:nvPr>
            <p:ph type="body" sz="half" idx="2"/>
          </p:nvPr>
        </p:nvSpPr>
        <p:spPr>
          <a:xfrm>
            <a:off x="1154954" y="2627857"/>
            <a:ext cx="3165586" cy="2895599"/>
          </a:xfrm>
        </p:spPr>
        <p:txBody>
          <a:bodyPr>
            <a:normAutofit/>
          </a:bodyPr>
          <a:lstStyle/>
          <a:p>
            <a:r>
              <a:rPr lang="en-US" sz="2400" dirty="0"/>
              <a:t>Digestion</a:t>
            </a:r>
          </a:p>
          <a:p>
            <a:r>
              <a:rPr lang="en-US" sz="2400" dirty="0"/>
              <a:t>Carbs </a:t>
            </a:r>
            <a:r>
              <a:rPr lang="is-IS" sz="2400" dirty="0"/>
              <a:t>→ Glucose</a:t>
            </a:r>
            <a:endParaRPr lang="en-US" sz="2400" dirty="0"/>
          </a:p>
          <a:p>
            <a:r>
              <a:rPr lang="en-US" sz="2400" dirty="0"/>
              <a:t>Pancreas </a:t>
            </a:r>
            <a:r>
              <a:rPr lang="is-IS" sz="2400" dirty="0"/>
              <a:t>→</a:t>
            </a:r>
            <a:r>
              <a:rPr lang="en-US" sz="2400" dirty="0"/>
              <a:t> Insulin</a:t>
            </a:r>
          </a:p>
          <a:p>
            <a:r>
              <a:rPr lang="en-US" sz="2400" dirty="0"/>
              <a:t>High glucose/insulin levels in the blood</a:t>
            </a:r>
          </a:p>
          <a:p>
            <a:r>
              <a:rPr lang="en-US" sz="2400" dirty="0"/>
              <a:t>Inflammation</a:t>
            </a:r>
          </a:p>
          <a:p>
            <a:endParaRPr lang="en-US" sz="240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46056" y="824191"/>
            <a:ext cx="5234766" cy="5467457"/>
          </a:xfrm>
        </p:spPr>
      </p:pic>
      <p:sp>
        <p:nvSpPr>
          <p:cNvPr id="5" name="TextBox 4"/>
          <p:cNvSpPr txBox="1"/>
          <p:nvPr/>
        </p:nvSpPr>
        <p:spPr>
          <a:xfrm>
            <a:off x="5754931" y="4075657"/>
            <a:ext cx="1411566" cy="2215991"/>
          </a:xfrm>
          <a:prstGeom prst="rect">
            <a:avLst/>
          </a:prstGeom>
          <a:noFill/>
        </p:spPr>
        <p:txBody>
          <a:bodyPr wrap="square" rtlCol="0">
            <a:spAutoFit/>
          </a:bodyPr>
          <a:lstStyle/>
          <a:p>
            <a:r>
              <a:rPr lang="en-US" sz="13800" b="1" dirty="0">
                <a:solidFill>
                  <a:srgbClr val="FF0000"/>
                </a:solidFill>
              </a:rPr>
              <a:t>X</a:t>
            </a:r>
            <a:endParaRPr lang="en-US" b="1" dirty="0">
              <a:solidFill>
                <a:srgbClr val="FF0000"/>
              </a:solidFill>
            </a:endParaRPr>
          </a:p>
        </p:txBody>
      </p:sp>
      <p:sp>
        <p:nvSpPr>
          <p:cNvPr id="7" name="TextBox 6"/>
          <p:cNvSpPr txBox="1"/>
          <p:nvPr/>
        </p:nvSpPr>
        <p:spPr>
          <a:xfrm>
            <a:off x="2551533" y="3459151"/>
            <a:ext cx="1177909" cy="784830"/>
          </a:xfrm>
          <a:prstGeom prst="rect">
            <a:avLst/>
          </a:prstGeom>
          <a:noFill/>
        </p:spPr>
        <p:txBody>
          <a:bodyPr wrap="square" rtlCol="0">
            <a:spAutoFit/>
          </a:bodyPr>
          <a:lstStyle/>
          <a:p>
            <a:r>
              <a:rPr lang="en-US" sz="4500" b="1" dirty="0">
                <a:solidFill>
                  <a:srgbClr val="FF0000"/>
                </a:solidFill>
              </a:rPr>
              <a:t>X</a:t>
            </a:r>
          </a:p>
        </p:txBody>
      </p:sp>
    </p:spTree>
    <p:extLst>
      <p:ext uri="{BB962C8B-B14F-4D97-AF65-F5344CB8AC3E}">
        <p14:creationId xmlns:p14="http://schemas.microsoft.com/office/powerpoint/2010/main" val="184680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Functional Nutrition and Herbal Therapy</a:t>
            </a:r>
          </a:p>
        </p:txBody>
      </p:sp>
      <p:sp>
        <p:nvSpPr>
          <p:cNvPr id="4" name="Text Placeholder 3"/>
          <p:cNvSpPr>
            <a:spLocks noGrp="1"/>
          </p:cNvSpPr>
          <p:nvPr>
            <p:ph type="body" sz="half" idx="2"/>
          </p:nvPr>
        </p:nvSpPr>
        <p:spPr/>
        <p:txBody>
          <a:bodyPr>
            <a:normAutofit/>
          </a:bodyPr>
          <a:lstStyle/>
          <a:p>
            <a:r>
              <a:rPr lang="en-US" sz="2400" dirty="0"/>
              <a:t>What are the body systems involved? </a:t>
            </a:r>
          </a:p>
          <a:p>
            <a:r>
              <a:rPr lang="en-US" sz="2400" dirty="0"/>
              <a:t>How can we support the tissues?</a:t>
            </a:r>
          </a:p>
          <a:p>
            <a:endParaRPr lang="en-US" sz="2400" dirty="0"/>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26381" y="973851"/>
            <a:ext cx="5083472" cy="5137389"/>
          </a:xfrm>
        </p:spPr>
      </p:pic>
    </p:spTree>
    <p:extLst>
      <p:ext uri="{BB962C8B-B14F-4D97-AF65-F5344CB8AC3E}">
        <p14:creationId xmlns:p14="http://schemas.microsoft.com/office/powerpoint/2010/main" val="135352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Foods and Herbs</a:t>
            </a:r>
          </a:p>
        </p:txBody>
      </p:sp>
      <p:sp>
        <p:nvSpPr>
          <p:cNvPr id="5" name="Content Placeholder 4"/>
          <p:cNvSpPr>
            <a:spLocks noGrp="1"/>
          </p:cNvSpPr>
          <p:nvPr>
            <p:ph sz="half" idx="1"/>
          </p:nvPr>
        </p:nvSpPr>
        <p:spPr/>
        <p:txBody>
          <a:bodyPr>
            <a:noAutofit/>
          </a:bodyPr>
          <a:lstStyle/>
          <a:p>
            <a:pPr marL="0" indent="0" algn="ctr">
              <a:buNone/>
            </a:pPr>
            <a:r>
              <a:rPr lang="en-US" sz="2800" b="1" dirty="0"/>
              <a:t>Blood Sugar Stabilization </a:t>
            </a:r>
            <a:r>
              <a:rPr lang="en-US" sz="2800" dirty="0"/>
              <a:t>=</a:t>
            </a:r>
          </a:p>
          <a:p>
            <a:pPr marL="0" indent="0" algn="ctr">
              <a:buNone/>
            </a:pPr>
            <a:r>
              <a:rPr lang="en-US" sz="2800" dirty="0"/>
              <a:t>Fat </a:t>
            </a:r>
          </a:p>
          <a:p>
            <a:pPr marL="0" indent="0" algn="ctr">
              <a:buNone/>
            </a:pPr>
            <a:r>
              <a:rPr lang="en-US" sz="2800" dirty="0"/>
              <a:t>+ </a:t>
            </a:r>
          </a:p>
          <a:p>
            <a:pPr marL="0" indent="0" algn="ctr">
              <a:buNone/>
            </a:pPr>
            <a:r>
              <a:rPr lang="en-US" sz="2800" dirty="0"/>
              <a:t>Protein </a:t>
            </a:r>
          </a:p>
          <a:p>
            <a:pPr marL="0" indent="0" algn="ctr">
              <a:buNone/>
            </a:pPr>
            <a:r>
              <a:rPr lang="en-US" sz="2800" dirty="0"/>
              <a:t>+ </a:t>
            </a:r>
          </a:p>
          <a:p>
            <a:pPr marL="0" indent="0" algn="ctr">
              <a:buNone/>
            </a:pPr>
            <a:r>
              <a:rPr lang="en-US" sz="2800" dirty="0"/>
              <a:t>Vegetables</a:t>
            </a:r>
          </a:p>
          <a:p>
            <a:pPr marL="0" indent="0" algn="ctr">
              <a:buNone/>
            </a:pPr>
            <a:endParaRPr lang="en-US" sz="800" dirty="0"/>
          </a:p>
        </p:txBody>
      </p:sp>
      <p:sp>
        <p:nvSpPr>
          <p:cNvPr id="3" name="Content Placeholder 2"/>
          <p:cNvSpPr>
            <a:spLocks noGrp="1"/>
          </p:cNvSpPr>
          <p:nvPr>
            <p:ph sz="half" idx="2"/>
          </p:nvPr>
        </p:nvSpPr>
        <p:spPr>
          <a:xfrm>
            <a:off x="6608762" y="2603500"/>
            <a:ext cx="4825159" cy="3763009"/>
          </a:xfrm>
        </p:spPr>
        <p:txBody>
          <a:bodyPr>
            <a:noAutofit/>
          </a:bodyPr>
          <a:lstStyle/>
          <a:p>
            <a:r>
              <a:rPr lang="en-US" sz="2400" dirty="0" err="1"/>
              <a:t>HCl</a:t>
            </a:r>
            <a:r>
              <a:rPr lang="en-US" sz="2400" dirty="0"/>
              <a:t> + Enzymes</a:t>
            </a:r>
          </a:p>
          <a:p>
            <a:r>
              <a:rPr lang="en-US" sz="2400" dirty="0"/>
              <a:t>Vitamin B</a:t>
            </a:r>
          </a:p>
          <a:p>
            <a:r>
              <a:rPr lang="en-US" sz="2400" dirty="0"/>
              <a:t>Zinc</a:t>
            </a:r>
          </a:p>
          <a:p>
            <a:r>
              <a:rPr lang="en-US" sz="2400" dirty="0" err="1"/>
              <a:t>Gymnema</a:t>
            </a:r>
            <a:endParaRPr lang="en-US" sz="2400" dirty="0"/>
          </a:p>
          <a:p>
            <a:r>
              <a:rPr lang="en-US" sz="2400" dirty="0"/>
              <a:t>Coleus Forte</a:t>
            </a:r>
          </a:p>
          <a:p>
            <a:r>
              <a:rPr lang="en-US" sz="2400" dirty="0" err="1"/>
              <a:t>Gotu</a:t>
            </a:r>
            <a:r>
              <a:rPr lang="en-US" sz="2400" dirty="0"/>
              <a:t> Kola</a:t>
            </a:r>
          </a:p>
          <a:p>
            <a:r>
              <a:rPr lang="en-US" sz="2400" dirty="0"/>
              <a:t>Bilberry </a:t>
            </a:r>
          </a:p>
        </p:txBody>
      </p:sp>
    </p:spTree>
    <p:extLst>
      <p:ext uri="{BB962C8B-B14F-4D97-AF65-F5344CB8AC3E}">
        <p14:creationId xmlns:p14="http://schemas.microsoft.com/office/powerpoint/2010/main" val="175752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fade">
                                      <p:cBhvr>
                                        <p:cTn id="42" dur="500"/>
                                        <p:tgtEl>
                                          <p:spTgt spid="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fade">
                                      <p:cBhvr>
                                        <p:cTn id="47" dur="500"/>
                                        <p:tgtEl>
                                          <p:spTgt spid="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Effect transition="in" filter="fade">
                                      <p:cBhvr>
                                        <p:cTn id="52" dur="500"/>
                                        <p:tgtEl>
                                          <p:spTgt spid="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fade">
                                      <p:cBhvr>
                                        <p:cTn id="57" dur="500"/>
                                        <p:tgtEl>
                                          <p:spTgt spid="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fade">
                                      <p:cBhvr>
                                        <p:cTn id="62" dur="500"/>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fade">
                                      <p:cBhvr>
                                        <p:cTn id="67" dur="500"/>
                                        <p:tgtEl>
                                          <p:spTgt spid="3">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6" end="6"/>
                                            </p:txEl>
                                          </p:spTgt>
                                        </p:tgtEl>
                                        <p:attrNameLst>
                                          <p:attrName>style.visibility</p:attrName>
                                        </p:attrNameLst>
                                      </p:cBhvr>
                                      <p:to>
                                        <p:strVal val="visible"/>
                                      </p:to>
                                    </p:set>
                                    <p:animEffect transition="in" filter="fade">
                                      <p:cBhvr>
                                        <p:cTn id="7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Food for thought</a:t>
            </a:r>
          </a:p>
        </p:txBody>
      </p:sp>
      <p:sp>
        <p:nvSpPr>
          <p:cNvPr id="6" name="Content Placeholder 5"/>
          <p:cNvSpPr>
            <a:spLocks noGrp="1"/>
          </p:cNvSpPr>
          <p:nvPr>
            <p:ph sz="half" idx="1"/>
          </p:nvPr>
        </p:nvSpPr>
        <p:spPr/>
        <p:txBody>
          <a:bodyPr>
            <a:normAutofit fontScale="92500" lnSpcReduction="10000"/>
          </a:bodyPr>
          <a:lstStyle/>
          <a:p>
            <a:pPr marL="0" indent="0">
              <a:buNone/>
            </a:pPr>
            <a:r>
              <a:rPr lang="en-US" sz="4400" dirty="0"/>
              <a:t>Diabetes</a:t>
            </a:r>
          </a:p>
          <a:p>
            <a:pPr marL="0" indent="0">
              <a:buNone/>
            </a:pPr>
            <a:r>
              <a:rPr lang="en-US" sz="4400" dirty="0"/>
              <a:t>Obesity</a:t>
            </a:r>
          </a:p>
          <a:p>
            <a:pPr marL="0" indent="0">
              <a:buNone/>
            </a:pPr>
            <a:r>
              <a:rPr lang="en-US" sz="4400" dirty="0"/>
              <a:t>Heart Disease</a:t>
            </a:r>
          </a:p>
          <a:p>
            <a:pPr marL="0" indent="0">
              <a:buNone/>
            </a:pPr>
            <a:r>
              <a:rPr lang="en-US" sz="4400" dirty="0"/>
              <a:t>Stroke</a:t>
            </a:r>
          </a:p>
          <a:p>
            <a:pPr marL="0" indent="0">
              <a:buNone/>
            </a:pPr>
            <a:r>
              <a:rPr lang="en-US" sz="4400" dirty="0"/>
              <a:t>HBP</a:t>
            </a:r>
          </a:p>
          <a:p>
            <a:pPr marL="0" indent="0" algn="ctr">
              <a:buNone/>
            </a:pPr>
            <a:endParaRPr lang="en-US" sz="4400" dirty="0"/>
          </a:p>
        </p:txBody>
      </p:sp>
      <p:sp>
        <p:nvSpPr>
          <p:cNvPr id="2" name="Content Placeholder 1"/>
          <p:cNvSpPr>
            <a:spLocks noGrp="1"/>
          </p:cNvSpPr>
          <p:nvPr>
            <p:ph sz="half" idx="2"/>
          </p:nvPr>
        </p:nvSpPr>
        <p:spPr/>
        <p:txBody>
          <a:bodyPr>
            <a:normAutofit fontScale="92500" lnSpcReduction="10000"/>
          </a:bodyPr>
          <a:lstStyle/>
          <a:p>
            <a:pPr marL="0" indent="0">
              <a:buNone/>
            </a:pPr>
            <a:r>
              <a:rPr lang="en-US" sz="4000" dirty="0"/>
              <a:t>Liver Diseases</a:t>
            </a:r>
            <a:endParaRPr lang="en-US" sz="4100" dirty="0"/>
          </a:p>
          <a:p>
            <a:pPr marL="0" indent="0">
              <a:buNone/>
            </a:pPr>
            <a:r>
              <a:rPr lang="en-US" sz="4100" dirty="0"/>
              <a:t>Arthritis</a:t>
            </a:r>
          </a:p>
          <a:p>
            <a:pPr marL="0" indent="0">
              <a:buNone/>
            </a:pPr>
            <a:r>
              <a:rPr lang="en-US" sz="4100" dirty="0"/>
              <a:t>Alzheimer's Disease</a:t>
            </a:r>
          </a:p>
          <a:p>
            <a:pPr marL="0" indent="0">
              <a:buNone/>
            </a:pPr>
            <a:r>
              <a:rPr lang="en-US" sz="4100" dirty="0"/>
              <a:t>Infertility</a:t>
            </a:r>
          </a:p>
          <a:p>
            <a:pPr marL="0" indent="0">
              <a:buNone/>
            </a:pPr>
            <a:r>
              <a:rPr lang="en-US" sz="4100" dirty="0"/>
              <a:t>Cancers</a:t>
            </a:r>
          </a:p>
          <a:p>
            <a:endParaRPr lang="en-US" dirty="0"/>
          </a:p>
        </p:txBody>
      </p:sp>
    </p:spTree>
    <p:extLst>
      <p:ext uri="{BB962C8B-B14F-4D97-AF65-F5344CB8AC3E}">
        <p14:creationId xmlns:p14="http://schemas.microsoft.com/office/powerpoint/2010/main" val="250985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animEffect transition="in" filter="fade">
                                      <p:cBhvr>
                                        <p:cTn id="37" dur="500"/>
                                        <p:tgtEl>
                                          <p:spTgt spid="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 end="1"/>
                                            </p:txEl>
                                          </p:spTgt>
                                        </p:tgtEl>
                                        <p:attrNameLst>
                                          <p:attrName>style.visibility</p:attrName>
                                        </p:attrNameLst>
                                      </p:cBhvr>
                                      <p:to>
                                        <p:strVal val="visible"/>
                                      </p:to>
                                    </p:set>
                                    <p:animEffect transition="in" filter="fade">
                                      <p:cBhvr>
                                        <p:cTn id="42" dur="500"/>
                                        <p:tgtEl>
                                          <p:spTgt spid="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animEffect transition="in" filter="fade">
                                      <p:cBhvr>
                                        <p:cTn id="47" dur="500"/>
                                        <p:tgtEl>
                                          <p:spTgt spid="2">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3" end="3"/>
                                            </p:txEl>
                                          </p:spTgt>
                                        </p:tgtEl>
                                        <p:attrNameLst>
                                          <p:attrName>style.visibility</p:attrName>
                                        </p:attrNameLst>
                                      </p:cBhvr>
                                      <p:to>
                                        <p:strVal val="visible"/>
                                      </p:to>
                                    </p:set>
                                    <p:animEffect transition="in" filter="fade">
                                      <p:cBhvr>
                                        <p:cTn id="52" dur="500"/>
                                        <p:tgtEl>
                                          <p:spTgt spid="2">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Effect transition="in" filter="fade">
                                      <p:cBhvr>
                                        <p:cTn id="5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Nutrition Assessment </a:t>
            </a:r>
          </a:p>
        </p:txBody>
      </p:sp>
      <p:sp>
        <p:nvSpPr>
          <p:cNvPr id="3" name="Content Placeholder 2"/>
          <p:cNvSpPr>
            <a:spLocks noGrp="1"/>
          </p:cNvSpPr>
          <p:nvPr>
            <p:ph sz="half" idx="1"/>
          </p:nvPr>
        </p:nvSpPr>
        <p:spPr/>
        <p:txBody>
          <a:bodyPr>
            <a:normAutofit/>
          </a:bodyPr>
          <a:lstStyle/>
          <a:p>
            <a:r>
              <a:rPr lang="en-US" sz="3400" dirty="0"/>
              <a:t>3 Steps</a:t>
            </a:r>
          </a:p>
          <a:p>
            <a:pPr marL="1028700" lvl="1" indent="-514350">
              <a:buFont typeface="+mj-lt"/>
              <a:buAutoNum type="arabicPeriod"/>
            </a:pPr>
            <a:r>
              <a:rPr lang="en-US" sz="3200" dirty="0"/>
              <a:t>Paperwork</a:t>
            </a:r>
          </a:p>
          <a:p>
            <a:pPr marL="1028700" lvl="1" indent="-514350">
              <a:buFont typeface="+mj-lt"/>
              <a:buAutoNum type="arabicPeriod"/>
            </a:pPr>
            <a:r>
              <a:rPr lang="en-US" sz="3200" dirty="0"/>
              <a:t>Assessment</a:t>
            </a:r>
          </a:p>
          <a:p>
            <a:pPr marL="1028700" lvl="1" indent="-514350">
              <a:buFont typeface="+mj-lt"/>
              <a:buAutoNum type="arabicPeriod"/>
            </a:pPr>
            <a:r>
              <a:rPr lang="en-US" sz="3200" dirty="0"/>
              <a:t>Report of Findings</a:t>
            </a:r>
          </a:p>
        </p:txBody>
      </p:sp>
      <p:sp>
        <p:nvSpPr>
          <p:cNvPr id="4" name="Content Placeholder 3"/>
          <p:cNvSpPr>
            <a:spLocks noGrp="1"/>
          </p:cNvSpPr>
          <p:nvPr>
            <p:ph sz="half" idx="2"/>
          </p:nvPr>
        </p:nvSpPr>
        <p:spPr/>
        <p:txBody>
          <a:bodyPr/>
          <a:lstStyle/>
          <a:p>
            <a:r>
              <a:rPr lang="en-US" sz="3600" dirty="0"/>
              <a:t>Month to Month</a:t>
            </a:r>
          </a:p>
          <a:p>
            <a:r>
              <a:rPr lang="en-US" sz="3600" dirty="0"/>
              <a:t>No Contract</a:t>
            </a:r>
          </a:p>
          <a:p>
            <a:r>
              <a:rPr lang="en-US" sz="3600" dirty="0"/>
              <a:t>Month One: $195</a:t>
            </a:r>
          </a:p>
          <a:p>
            <a:pPr lvl="1"/>
            <a:r>
              <a:rPr lang="en-US" sz="3400" dirty="0"/>
              <a:t>3 Visits</a:t>
            </a:r>
          </a:p>
          <a:p>
            <a:r>
              <a:rPr lang="en-US" sz="3600" dirty="0"/>
              <a:t>SPECIAL: $100 OFF</a:t>
            </a:r>
          </a:p>
        </p:txBody>
      </p:sp>
    </p:spTree>
    <p:extLst>
      <p:ext uri="{BB962C8B-B14F-4D97-AF65-F5344CB8AC3E}">
        <p14:creationId xmlns:p14="http://schemas.microsoft.com/office/powerpoint/2010/main" val="42359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6392</TotalTime>
  <Words>481</Words>
  <Application>Microsoft Macintosh PowerPoint</Application>
  <PresentationFormat>Widescreen</PresentationFormat>
  <Paragraphs>105</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Gothic</vt:lpstr>
      <vt:lpstr>Wingdings 3</vt:lpstr>
      <vt:lpstr>Arial</vt:lpstr>
      <vt:lpstr>Ion Boardroom</vt:lpstr>
      <vt:lpstr>   Understanding Blood Sugar</vt:lpstr>
      <vt:lpstr>By the numbers</vt:lpstr>
      <vt:lpstr>Blood Sugar</vt:lpstr>
      <vt:lpstr>Blood Sugar Dysregulation </vt:lpstr>
      <vt:lpstr>Blood Sugar</vt:lpstr>
      <vt:lpstr>Functional Nutrition and Herbal Therapy</vt:lpstr>
      <vt:lpstr>Foods and Herbs</vt:lpstr>
      <vt:lpstr>Food for thought</vt:lpstr>
      <vt:lpstr>Functional Nutrition Assessment </vt:lpstr>
      <vt:lpstr>Food for thought</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Gut Health</dc:title>
  <dc:creator>Jennifer Franco</dc:creator>
  <cp:lastModifiedBy>Abby Armstrong</cp:lastModifiedBy>
  <cp:revision>79</cp:revision>
  <dcterms:created xsi:type="dcterms:W3CDTF">2016-08-18T03:47:17Z</dcterms:created>
  <dcterms:modified xsi:type="dcterms:W3CDTF">2017-05-30T21:17:09Z</dcterms:modified>
</cp:coreProperties>
</file>