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13"/>
  </p:notesMasterIdLst>
  <p:sldIdLst>
    <p:sldId id="256" r:id="rId2"/>
    <p:sldId id="290" r:id="rId3"/>
    <p:sldId id="291" r:id="rId4"/>
    <p:sldId id="292" r:id="rId5"/>
    <p:sldId id="293" r:id="rId6"/>
    <p:sldId id="294" r:id="rId7"/>
    <p:sldId id="295" r:id="rId8"/>
    <p:sldId id="300" r:id="rId9"/>
    <p:sldId id="297" r:id="rId10"/>
    <p:sldId id="298" r:id="rId11"/>
    <p:sldId id="29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0" autoAdjust="0"/>
    <p:restoredTop sz="78115" autoAdjust="0"/>
  </p:normalViewPr>
  <p:slideViewPr>
    <p:cSldViewPr snapToGrid="0">
      <p:cViewPr varScale="1">
        <p:scale>
          <a:sx n="87" d="100"/>
          <a:sy n="87" d="100"/>
        </p:scale>
        <p:origin x="13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9E21B-0E84-4383-9023-3558D23C3293}" type="datetimeFigureOut">
              <a:rPr lang="en-US" smtClean="0"/>
              <a:t>5/30/17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13218-887A-42EF-BD5C-7C85E9D79A62}" type="slidenum">
              <a:rPr lang="en-US" smtClean="0"/>
              <a:t>‹#›</a:t>
            </a:fld>
            <a:endParaRPr lang="en-US"/>
          </a:p>
        </p:txBody>
      </p:sp>
    </p:spTree>
    <p:extLst>
      <p:ext uri="{BB962C8B-B14F-4D97-AF65-F5344CB8AC3E}">
        <p14:creationId xmlns:p14="http://schemas.microsoft.com/office/powerpoint/2010/main" val="260670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1</a:t>
            </a:fld>
            <a:endParaRPr lang="en-US"/>
          </a:p>
        </p:txBody>
      </p:sp>
    </p:spTree>
    <p:extLst>
      <p:ext uri="{BB962C8B-B14F-4D97-AF65-F5344CB8AC3E}">
        <p14:creationId xmlns:p14="http://schemas.microsoft.com/office/powerpoint/2010/main" val="1497820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Asthma cost the US about $3,300 per person with asthma each year from 2002 to 2007 in medical expenses, missed school and work days, and early deaths.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half (59%) of children and one-third (33%) of adults who had an asthma attack missed school or work because of asthma in 2008. On average, in 2008 children missed 4 days of school and adults missed 5 days of work because of asthma.</a:t>
            </a:r>
            <a:endParaRPr lang="en-US" sz="1200" b="0" i="0" kern="1200" baseline="300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-Centers for Disease Control and Prevention, </a:t>
            </a:r>
            <a:r>
              <a:rPr lang="en-US" sz="1200" b="0" i="1" kern="1200" dirty="0">
                <a:solidFill>
                  <a:schemeClr val="tx1"/>
                </a:solidFill>
                <a:effectLst/>
                <a:latin typeface="+mn-lt"/>
                <a:ea typeface="+mn-ea"/>
                <a:cs typeface="+mn-cs"/>
              </a:rPr>
              <a:t>Vital Signs</a:t>
            </a:r>
            <a:r>
              <a:rPr lang="en-US" sz="1200" b="0" i="0" kern="1200" dirty="0">
                <a:solidFill>
                  <a:schemeClr val="tx1"/>
                </a:solidFill>
                <a:effectLst/>
                <a:latin typeface="+mn-lt"/>
                <a:ea typeface="+mn-ea"/>
                <a:cs typeface="+mn-cs"/>
              </a:rPr>
              <a:t>, May 2011.</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Approximately 250,000 people die prematurely each year from asthma. Almost all of these deaths are avoidable.</a:t>
            </a:r>
            <a:endParaRPr lang="en-US" sz="2400" dirty="0"/>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World Health Organization. </a:t>
            </a:r>
            <a:r>
              <a:rPr lang="en-US" sz="1200" b="0" i="1" kern="1200" dirty="0">
                <a:solidFill>
                  <a:schemeClr val="tx1"/>
                </a:solidFill>
                <a:effectLst/>
                <a:latin typeface="+mn-lt"/>
                <a:ea typeface="+mn-ea"/>
                <a:cs typeface="+mn-cs"/>
              </a:rPr>
              <a:t>Global surveillance, prevention and control of chronic respiratory diseases: a comprehensive approach, 2007</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What’s the real cost of asthma?  The longer you have asthma, the more inflamed and damaged the surrounding tissue will become.  It starts with limiting exercise, then walking and then patients tell me that they avoid laughing because they don’t want to trigger an asthma attack.  What will it take for you or your family?</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11</a:t>
            </a:fld>
            <a:endParaRPr lang="en-US"/>
          </a:p>
        </p:txBody>
      </p:sp>
    </p:spTree>
    <p:extLst>
      <p:ext uri="{BB962C8B-B14F-4D97-AF65-F5344CB8AC3E}">
        <p14:creationId xmlns:p14="http://schemas.microsoft.com/office/powerpoint/2010/main" val="517777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Asthma and Allergies fall under the Chronic Respiratory Disease category.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than a billion people across the world deal with Chronic Respiratory Disease.  The World Health Organization (WHO) estimates approx. 300 million of these people suffer from asthma and another 300-400 million of these people suffer from allergies.</a:t>
            </a:r>
          </a:p>
          <a:p>
            <a:endParaRPr lang="en-US" dirty="0"/>
          </a:p>
          <a:p>
            <a:r>
              <a:rPr lang="en-US" dirty="0"/>
              <a:t>That means hundred of millions of people worldwide are affected by asthma and allergies, what is going on here?  We’re going to start with asthma first and then move into allergies</a:t>
            </a:r>
            <a:r>
              <a:rPr lang="en-US" dirty="0" smtClean="0"/>
              <a:t>.</a:t>
            </a:r>
          </a:p>
          <a:p>
            <a:endParaRPr lang="en-US" dirty="0" smtClean="0"/>
          </a:p>
          <a:p>
            <a:r>
              <a:rPr lang="en-US" dirty="0" smtClean="0"/>
              <a:t>http://</a:t>
            </a:r>
            <a:r>
              <a:rPr lang="en-US" dirty="0" err="1" smtClean="0"/>
              <a:t>www.aaaai.org</a:t>
            </a:r>
            <a:r>
              <a:rPr lang="en-US" dirty="0" smtClean="0"/>
              <a:t>/about-</a:t>
            </a:r>
            <a:r>
              <a:rPr lang="en-US" dirty="0" err="1" smtClean="0"/>
              <a:t>aaaai</a:t>
            </a:r>
            <a:r>
              <a:rPr lang="en-US" dirty="0" smtClean="0"/>
              <a:t>/newsroom/asthma-statistics </a:t>
            </a:r>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2</a:t>
            </a:fld>
            <a:endParaRPr lang="en-US"/>
          </a:p>
        </p:txBody>
      </p:sp>
    </p:spTree>
    <p:extLst>
      <p:ext uri="{BB962C8B-B14F-4D97-AF65-F5344CB8AC3E}">
        <p14:creationId xmlns:p14="http://schemas.microsoft.com/office/powerpoint/2010/main" val="73054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discuss how respiration works in the human body.  What is supposed to happen when we breath?</a:t>
            </a:r>
          </a:p>
          <a:p>
            <a:endParaRPr lang="en-US" dirty="0"/>
          </a:p>
          <a:p>
            <a:r>
              <a:rPr lang="en-US" dirty="0"/>
              <a:t>Air travels in through the nose/mouth, down the pharynx, into the trachea, passing through the bronchi and ultimately ending up in the lungs.</a:t>
            </a:r>
          </a:p>
          <a:p>
            <a:endParaRPr lang="en-US" dirty="0"/>
          </a:p>
          <a:p>
            <a:r>
              <a:rPr lang="en-US" dirty="0"/>
              <a:t>If you exercise hard, it may cause some muscle tightening and inflammation due to the increases stress or requirement of oxygen by the body.  After the exercise, the inflamed tissues return to normal and breathing because easy again.</a:t>
            </a:r>
          </a:p>
        </p:txBody>
      </p:sp>
      <p:sp>
        <p:nvSpPr>
          <p:cNvPr id="4" name="Slide Number Placeholder 3"/>
          <p:cNvSpPr>
            <a:spLocks noGrp="1"/>
          </p:cNvSpPr>
          <p:nvPr>
            <p:ph type="sldNum" sz="quarter" idx="10"/>
          </p:nvPr>
        </p:nvSpPr>
        <p:spPr/>
        <p:txBody>
          <a:bodyPr/>
          <a:lstStyle/>
          <a:p>
            <a:fld id="{A998CC7D-B3E4-48FE-8F0B-BF91B1F2BDDE}" type="slidenum">
              <a:rPr lang="en-US" smtClean="0"/>
              <a:t>3</a:t>
            </a:fld>
            <a:endParaRPr lang="en-US"/>
          </a:p>
        </p:txBody>
      </p:sp>
    </p:spTree>
    <p:extLst>
      <p:ext uri="{BB962C8B-B14F-4D97-AF65-F5344CB8AC3E}">
        <p14:creationId xmlns:p14="http://schemas.microsoft.com/office/powerpoint/2010/main" val="3872853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asthma, your airways are always inflamed and become narrowed.</a:t>
            </a:r>
          </a:p>
          <a:p>
            <a:endParaRPr lang="en-US" dirty="0"/>
          </a:p>
          <a:p>
            <a:r>
              <a:rPr lang="en-US" dirty="0"/>
              <a:t>Let’s look at the picture again…</a:t>
            </a:r>
          </a:p>
        </p:txBody>
      </p:sp>
      <p:sp>
        <p:nvSpPr>
          <p:cNvPr id="4" name="Slide Number Placeholder 3"/>
          <p:cNvSpPr>
            <a:spLocks noGrp="1"/>
          </p:cNvSpPr>
          <p:nvPr>
            <p:ph type="sldNum" sz="quarter" idx="10"/>
          </p:nvPr>
        </p:nvSpPr>
        <p:spPr/>
        <p:txBody>
          <a:bodyPr/>
          <a:lstStyle/>
          <a:p>
            <a:fld id="{A998CC7D-B3E4-48FE-8F0B-BF91B1F2BDDE}" type="slidenum">
              <a:rPr lang="en-US" smtClean="0"/>
              <a:t>4</a:t>
            </a:fld>
            <a:endParaRPr lang="en-US"/>
          </a:p>
        </p:txBody>
      </p:sp>
    </p:spTree>
    <p:extLst>
      <p:ext uri="{BB962C8B-B14F-4D97-AF65-F5344CB8AC3E}">
        <p14:creationId xmlns:p14="http://schemas.microsoft.com/office/powerpoint/2010/main" val="2451875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discuss what happens physiologically with Asthma.  </a:t>
            </a:r>
          </a:p>
          <a:p>
            <a:endParaRPr lang="en-US" dirty="0"/>
          </a:p>
          <a:p>
            <a:r>
              <a:rPr lang="en-US" dirty="0"/>
              <a:t>It starts with a trigger such as a cold, pollution, pollen, exercise, etc. Air travels in through the nose/mouth, down the pharynx, into the trachea, but the trigger (let’s say pollution) starts the inflammatory response which constricts the bronchi and keeps air from getting into the lungs.  This is when people feel the symptoms of chest tightening, wheezing, and get the attacks.</a:t>
            </a:r>
          </a:p>
        </p:txBody>
      </p:sp>
      <p:sp>
        <p:nvSpPr>
          <p:cNvPr id="4" name="Slide Number Placeholder 3"/>
          <p:cNvSpPr>
            <a:spLocks noGrp="1"/>
          </p:cNvSpPr>
          <p:nvPr>
            <p:ph type="sldNum" sz="quarter" idx="10"/>
          </p:nvPr>
        </p:nvSpPr>
        <p:spPr/>
        <p:txBody>
          <a:bodyPr/>
          <a:lstStyle/>
          <a:p>
            <a:fld id="{A998CC7D-B3E4-48FE-8F0B-BF91B1F2BDDE}" type="slidenum">
              <a:rPr lang="en-US" smtClean="0"/>
              <a:t>5</a:t>
            </a:fld>
            <a:endParaRPr lang="en-US"/>
          </a:p>
        </p:txBody>
      </p:sp>
    </p:spTree>
    <p:extLst>
      <p:ext uri="{BB962C8B-B14F-4D97-AF65-F5344CB8AC3E}">
        <p14:creationId xmlns:p14="http://schemas.microsoft.com/office/powerpoint/2010/main" val="530731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asthma is suspected, you go to an allergist where they will do test to determine the capacity of the lungs.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Conventional medicine says that there is no cure for asthma.  Instead, they focus on managing symptoms.</a:t>
            </a:r>
          </a:p>
        </p:txBody>
      </p:sp>
      <p:sp>
        <p:nvSpPr>
          <p:cNvPr id="4" name="Slide Number Placeholder 3"/>
          <p:cNvSpPr>
            <a:spLocks noGrp="1"/>
          </p:cNvSpPr>
          <p:nvPr>
            <p:ph type="sldNum" sz="quarter" idx="10"/>
          </p:nvPr>
        </p:nvSpPr>
        <p:spPr/>
        <p:txBody>
          <a:bodyPr/>
          <a:lstStyle/>
          <a:p>
            <a:fld id="{A998CC7D-B3E4-48FE-8F0B-BF91B1F2BDDE}" type="slidenum">
              <a:rPr lang="en-US" smtClean="0"/>
              <a:t>6</a:t>
            </a:fld>
            <a:endParaRPr lang="en-US"/>
          </a:p>
        </p:txBody>
      </p:sp>
    </p:spTree>
    <p:extLst>
      <p:ext uri="{BB962C8B-B14F-4D97-AF65-F5344CB8AC3E}">
        <p14:creationId xmlns:p14="http://schemas.microsoft.com/office/powerpoint/2010/main" val="346241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A998CC7D-B3E4-48FE-8F0B-BF91B1F2BDDE}" type="slidenum">
              <a:rPr lang="en-US" smtClean="0"/>
              <a:t>7</a:t>
            </a:fld>
            <a:endParaRPr lang="en-US"/>
          </a:p>
        </p:txBody>
      </p:sp>
    </p:spTree>
    <p:extLst>
      <p:ext uri="{BB962C8B-B14F-4D97-AF65-F5344CB8AC3E}">
        <p14:creationId xmlns:p14="http://schemas.microsoft.com/office/powerpoint/2010/main" val="3595556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discuss what happens physiologically with Asthma.  </a:t>
            </a:r>
          </a:p>
          <a:p>
            <a:endParaRPr lang="en-US" dirty="0" smtClean="0"/>
          </a:p>
          <a:p>
            <a:r>
              <a:rPr lang="en-US" dirty="0" smtClean="0"/>
              <a:t>It starts with a trigger such as a cold, pollution, pollen, exercise, etc. Air travels in through the nose/mouth, down the pharynx, into the trachea, but the trigger (let’s say pollution) starts the inflammatory response which constricts the bronchi and keeps air from getting into the lungs.  This is when people feel the symptoms of chest tightening, wheezing, and get the attacks.</a:t>
            </a:r>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8</a:t>
            </a:fld>
            <a:endParaRPr lang="en-US"/>
          </a:p>
        </p:txBody>
      </p:sp>
    </p:spTree>
    <p:extLst>
      <p:ext uri="{BB962C8B-B14F-4D97-AF65-F5344CB8AC3E}">
        <p14:creationId xmlns:p14="http://schemas.microsoft.com/office/powerpoint/2010/main" val="1148794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What are the foods and herbs that support healthy breathing?</a:t>
            </a:r>
          </a:p>
        </p:txBody>
      </p:sp>
      <p:sp>
        <p:nvSpPr>
          <p:cNvPr id="4" name="Slide Number Placeholder 3"/>
          <p:cNvSpPr>
            <a:spLocks noGrp="1"/>
          </p:cNvSpPr>
          <p:nvPr>
            <p:ph type="sldNum" sz="quarter" idx="10"/>
          </p:nvPr>
        </p:nvSpPr>
        <p:spPr/>
        <p:txBody>
          <a:bodyPr/>
          <a:lstStyle/>
          <a:p>
            <a:fld id="{A998CC7D-B3E4-48FE-8F0B-BF91B1F2BDDE}" type="slidenum">
              <a:rPr lang="en-US" smtClean="0"/>
              <a:t>9</a:t>
            </a:fld>
            <a:endParaRPr lang="en-US"/>
          </a:p>
        </p:txBody>
      </p:sp>
    </p:spTree>
    <p:extLst>
      <p:ext uri="{BB962C8B-B14F-4D97-AF65-F5344CB8AC3E}">
        <p14:creationId xmlns:p14="http://schemas.microsoft.com/office/powerpoint/2010/main" val="1334898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3345179"/>
            <a:ext cx="8825658" cy="1432201"/>
          </a:xfrm>
        </p:spPr>
        <p:txBody>
          <a:bodyPr anchor="b"/>
          <a:lstStyle>
            <a:lvl1pPr algn="r">
              <a:defRPr sz="5400"/>
            </a:lvl1pPr>
          </a:lstStyle>
          <a:p>
            <a:r>
              <a:rPr lang="en-US" dirty="0"/>
              <a:t>Click to edit Master title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r">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73D3282-A941-4FBF-A7F9-B880B7081347}" type="slidenum">
              <a:rPr lang="en-US" smtClean="0"/>
              <a:t>‹#›</a:t>
            </a:fld>
            <a:endParaRPr lang="en-US"/>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2844" y="1143000"/>
            <a:ext cx="6186311" cy="1588289"/>
          </a:xfrm>
          <a:prstGeom prst="rect">
            <a:avLst/>
          </a:prstGeom>
        </p:spPr>
      </p:pic>
    </p:spTree>
    <p:extLst>
      <p:ext uri="{BB962C8B-B14F-4D97-AF65-F5344CB8AC3E}">
        <p14:creationId xmlns:p14="http://schemas.microsoft.com/office/powerpoint/2010/main" val="252101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97757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8674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824993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417325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302863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012837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655408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34031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10035785"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045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35579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41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3816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59F187-4A32-4CDE-804E-A5B1BAC3CA70}" type="datetimeFigureOut">
              <a:rPr lang="en-US" smtClean="0"/>
              <a:t>5/30/17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0793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9F187-4A32-4CDE-804E-A5B1BAC3CA70}" type="datetimeFigureOut">
              <a:rPr lang="en-US" smtClean="0"/>
              <a:t>5/30/17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86935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10569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5724095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059F187-4A32-4CDE-804E-A5B1BAC3CA70}" type="datetimeFigureOut">
              <a:rPr lang="en-US" smtClean="0"/>
              <a:t>5/30/17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73D3282-A941-4FBF-A7F9-B880B7081347}" type="slidenum">
              <a:rPr lang="en-US" smtClean="0"/>
              <a:t>‹#›</a:t>
            </a:fld>
            <a:endParaRPr lang="en-US"/>
          </a:p>
        </p:txBody>
      </p:sp>
    </p:spTree>
    <p:extLst>
      <p:ext uri="{BB962C8B-B14F-4D97-AF65-F5344CB8AC3E}">
        <p14:creationId xmlns:p14="http://schemas.microsoft.com/office/powerpoint/2010/main" val="251440406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8400"/>
            <a:ext cx="9144000" cy="2325511"/>
          </a:xfrm>
        </p:spPr>
        <p:txBody>
          <a:bodyPr>
            <a:normAutofit fontScale="90000"/>
          </a:bodyPr>
          <a:lstStyle/>
          <a:p>
            <a:r>
              <a:rPr lang="en-US" sz="7200" b="1" dirty="0"/>
              <a:t/>
            </a:r>
            <a:br>
              <a:rPr lang="en-US" sz="7200" b="1" dirty="0"/>
            </a:br>
            <a:r>
              <a:rPr lang="en-US" sz="6700" b="1" dirty="0"/>
              <a:t>Understanding Asthma</a:t>
            </a:r>
            <a:endParaRPr lang="en-US" sz="7200" b="1" dirty="0"/>
          </a:p>
        </p:txBody>
      </p:sp>
      <p:sp>
        <p:nvSpPr>
          <p:cNvPr id="3" name="Subtitle 2"/>
          <p:cNvSpPr>
            <a:spLocks noGrp="1"/>
          </p:cNvSpPr>
          <p:nvPr>
            <p:ph type="subTitle" idx="1"/>
          </p:nvPr>
        </p:nvSpPr>
        <p:spPr>
          <a:xfrm>
            <a:off x="1524000" y="4888957"/>
            <a:ext cx="9144000" cy="967154"/>
          </a:xfrm>
        </p:spPr>
        <p:txBody>
          <a:bodyPr>
            <a:normAutofit/>
          </a:bodyPr>
          <a:lstStyle/>
          <a:p>
            <a:pPr algn="r"/>
            <a:r>
              <a:rPr lang="en-US" sz="2800" dirty="0"/>
              <a:t>Jennifer Franco, CN, ACN</a:t>
            </a:r>
          </a:p>
        </p:txBody>
      </p:sp>
    </p:spTree>
    <p:extLst>
      <p:ext uri="{BB962C8B-B14F-4D97-AF65-F5344CB8AC3E}">
        <p14:creationId xmlns:p14="http://schemas.microsoft.com/office/powerpoint/2010/main" val="110089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Nutrition Assessment </a:t>
            </a:r>
          </a:p>
        </p:txBody>
      </p:sp>
      <p:sp>
        <p:nvSpPr>
          <p:cNvPr id="3" name="Content Placeholder 2"/>
          <p:cNvSpPr>
            <a:spLocks noGrp="1"/>
          </p:cNvSpPr>
          <p:nvPr>
            <p:ph sz="half" idx="1"/>
          </p:nvPr>
        </p:nvSpPr>
        <p:spPr/>
        <p:txBody>
          <a:bodyPr>
            <a:normAutofit/>
          </a:bodyPr>
          <a:lstStyle/>
          <a:p>
            <a:r>
              <a:rPr lang="en-US" sz="3400" dirty="0"/>
              <a:t>3 Steps</a:t>
            </a:r>
          </a:p>
          <a:p>
            <a:pPr marL="1028700" lvl="1" indent="-514350">
              <a:buFont typeface="+mj-lt"/>
              <a:buAutoNum type="arabicPeriod"/>
            </a:pPr>
            <a:r>
              <a:rPr lang="en-US" sz="3200" dirty="0"/>
              <a:t>Paperwork</a:t>
            </a:r>
          </a:p>
          <a:p>
            <a:pPr marL="1028700" lvl="1" indent="-514350">
              <a:buFont typeface="+mj-lt"/>
              <a:buAutoNum type="arabicPeriod"/>
            </a:pPr>
            <a:r>
              <a:rPr lang="en-US" sz="3200" dirty="0"/>
              <a:t>Assessment</a:t>
            </a:r>
          </a:p>
          <a:p>
            <a:pPr marL="1028700" lvl="1" indent="-514350">
              <a:buFont typeface="+mj-lt"/>
              <a:buAutoNum type="arabicPeriod"/>
            </a:pPr>
            <a:r>
              <a:rPr lang="en-US" sz="3200" dirty="0"/>
              <a:t>Report of Findings</a:t>
            </a:r>
          </a:p>
        </p:txBody>
      </p:sp>
      <p:sp>
        <p:nvSpPr>
          <p:cNvPr id="4" name="Content Placeholder 3"/>
          <p:cNvSpPr>
            <a:spLocks noGrp="1"/>
          </p:cNvSpPr>
          <p:nvPr>
            <p:ph sz="half" idx="2"/>
          </p:nvPr>
        </p:nvSpPr>
        <p:spPr/>
        <p:txBody>
          <a:bodyPr/>
          <a:lstStyle/>
          <a:p>
            <a:r>
              <a:rPr lang="en-US" sz="3600" dirty="0"/>
              <a:t>Month to Month</a:t>
            </a:r>
          </a:p>
          <a:p>
            <a:r>
              <a:rPr lang="en-US" sz="3600" dirty="0"/>
              <a:t>No Contract</a:t>
            </a:r>
          </a:p>
          <a:p>
            <a:r>
              <a:rPr lang="en-US" sz="3600" dirty="0"/>
              <a:t>Month One: $195</a:t>
            </a:r>
          </a:p>
          <a:p>
            <a:pPr lvl="1"/>
            <a:r>
              <a:rPr lang="en-US" sz="3400" dirty="0"/>
              <a:t>3 Visits</a:t>
            </a:r>
          </a:p>
          <a:p>
            <a:r>
              <a:rPr lang="en-US" sz="3600" dirty="0"/>
              <a:t>SPECIAL: $100 OFF</a:t>
            </a:r>
          </a:p>
        </p:txBody>
      </p:sp>
    </p:spTree>
    <p:extLst>
      <p:ext uri="{BB962C8B-B14F-4D97-AF65-F5344CB8AC3E}">
        <p14:creationId xmlns:p14="http://schemas.microsoft.com/office/powerpoint/2010/main" val="57134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Food for thought</a:t>
            </a:r>
          </a:p>
        </p:txBody>
      </p:sp>
      <p:sp>
        <p:nvSpPr>
          <p:cNvPr id="6" name="Content Placeholder 5"/>
          <p:cNvSpPr>
            <a:spLocks noGrp="1"/>
          </p:cNvSpPr>
          <p:nvPr>
            <p:ph idx="1"/>
          </p:nvPr>
        </p:nvSpPr>
        <p:spPr/>
        <p:txBody>
          <a:bodyPr>
            <a:normAutofit fontScale="92500" lnSpcReduction="20000"/>
          </a:bodyPr>
          <a:lstStyle/>
          <a:p>
            <a:pPr marL="0" indent="0" algn="ctr">
              <a:buNone/>
            </a:pPr>
            <a:r>
              <a:rPr lang="en-US" sz="8800" dirty="0"/>
              <a:t>$</a:t>
            </a:r>
            <a:r>
              <a:rPr lang="en-US" sz="7200" dirty="0"/>
              <a:t>3,300</a:t>
            </a:r>
            <a:endParaRPr lang="en-US" sz="8800" dirty="0"/>
          </a:p>
          <a:p>
            <a:pPr marL="0" indent="0" algn="ctr">
              <a:buNone/>
            </a:pPr>
            <a:r>
              <a:rPr lang="en-US" sz="3600" dirty="0"/>
              <a:t>CDC, 2011</a:t>
            </a:r>
          </a:p>
          <a:p>
            <a:pPr marL="0" indent="0" algn="ctr">
              <a:buNone/>
            </a:pPr>
            <a:r>
              <a:rPr lang="en-US" sz="7800" dirty="0"/>
              <a:t>250,000</a:t>
            </a:r>
          </a:p>
          <a:p>
            <a:pPr marL="0" indent="0" algn="ctr">
              <a:buNone/>
            </a:pPr>
            <a:r>
              <a:rPr lang="en-US" sz="3600" dirty="0"/>
              <a:t>WHO, 2007</a:t>
            </a:r>
          </a:p>
          <a:p>
            <a:endParaRPr lang="en-US" dirty="0"/>
          </a:p>
        </p:txBody>
      </p:sp>
    </p:spTree>
    <p:extLst>
      <p:ext uri="{BB962C8B-B14F-4D97-AF65-F5344CB8AC3E}">
        <p14:creationId xmlns:p14="http://schemas.microsoft.com/office/powerpoint/2010/main" val="198832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By the numbers</a:t>
            </a:r>
          </a:p>
        </p:txBody>
      </p:sp>
      <p:sp>
        <p:nvSpPr>
          <p:cNvPr id="3" name="Content Placeholder 2"/>
          <p:cNvSpPr>
            <a:spLocks noGrp="1"/>
          </p:cNvSpPr>
          <p:nvPr>
            <p:ph idx="1"/>
          </p:nvPr>
        </p:nvSpPr>
        <p:spPr/>
        <p:txBody>
          <a:bodyPr>
            <a:normAutofit/>
          </a:bodyPr>
          <a:lstStyle/>
          <a:p>
            <a:pPr lvl="5"/>
            <a:r>
              <a:rPr lang="en-US" sz="4400" dirty="0"/>
              <a:t>1,000,000,000</a:t>
            </a:r>
          </a:p>
          <a:p>
            <a:pPr lvl="5"/>
            <a:r>
              <a:rPr lang="en-US" sz="4400" dirty="0"/>
              <a:t>300,000,000</a:t>
            </a:r>
          </a:p>
          <a:p>
            <a:pPr lvl="5"/>
            <a:r>
              <a:rPr lang="en-US" sz="4400" dirty="0"/>
              <a:t>300,000,000 </a:t>
            </a:r>
          </a:p>
          <a:p>
            <a:pPr marL="2286000" lvl="5" indent="0">
              <a:buNone/>
            </a:pPr>
            <a:r>
              <a:rPr lang="en-US" sz="4400" dirty="0"/>
              <a:t>– 400,000,000</a:t>
            </a:r>
          </a:p>
        </p:txBody>
      </p:sp>
    </p:spTree>
    <p:extLst>
      <p:ext uri="{BB962C8B-B14F-4D97-AF65-F5344CB8AC3E}">
        <p14:creationId xmlns:p14="http://schemas.microsoft.com/office/powerpoint/2010/main" val="302542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04435" y="602217"/>
            <a:ext cx="5301207" cy="5461502"/>
          </a:xfrm>
          <a:ln>
            <a:noFill/>
          </a:ln>
        </p:spPr>
      </p:pic>
      <p:sp>
        <p:nvSpPr>
          <p:cNvPr id="2" name="Title 1"/>
          <p:cNvSpPr>
            <a:spLocks noGrp="1"/>
          </p:cNvSpPr>
          <p:nvPr>
            <p:ph type="title"/>
          </p:nvPr>
        </p:nvSpPr>
        <p:spPr/>
        <p:txBody>
          <a:bodyPr/>
          <a:lstStyle/>
          <a:p>
            <a:r>
              <a:rPr lang="en-US" sz="2800" dirty="0"/>
              <a:t>Respiration</a:t>
            </a:r>
          </a:p>
        </p:txBody>
      </p:sp>
      <p:sp>
        <p:nvSpPr>
          <p:cNvPr id="4" name="Text Placeholder 3"/>
          <p:cNvSpPr>
            <a:spLocks noGrp="1"/>
          </p:cNvSpPr>
          <p:nvPr>
            <p:ph type="body" sz="half" idx="2"/>
          </p:nvPr>
        </p:nvSpPr>
        <p:spPr/>
        <p:txBody>
          <a:bodyPr>
            <a:normAutofit lnSpcReduction="10000"/>
          </a:bodyPr>
          <a:lstStyle/>
          <a:p>
            <a:r>
              <a:rPr lang="en-US" sz="2400" dirty="0"/>
              <a:t>Nose/Mouth</a:t>
            </a:r>
          </a:p>
          <a:p>
            <a:r>
              <a:rPr lang="en-US" sz="2400" dirty="0"/>
              <a:t>Pharynx </a:t>
            </a:r>
          </a:p>
          <a:p>
            <a:r>
              <a:rPr lang="en-US" sz="2400" dirty="0"/>
              <a:t>Trachea</a:t>
            </a:r>
          </a:p>
          <a:p>
            <a:r>
              <a:rPr lang="en-US" sz="2400" dirty="0"/>
              <a:t>Bronchi</a:t>
            </a:r>
          </a:p>
          <a:p>
            <a:r>
              <a:rPr lang="en-US" sz="2400" dirty="0"/>
              <a:t>Lungs</a:t>
            </a:r>
          </a:p>
          <a:p>
            <a:r>
              <a:rPr lang="en-US" sz="2400" dirty="0"/>
              <a:t>Diaphragm</a:t>
            </a:r>
          </a:p>
        </p:txBody>
      </p:sp>
    </p:spTree>
    <p:extLst>
      <p:ext uri="{BB962C8B-B14F-4D97-AF65-F5344CB8AC3E}">
        <p14:creationId xmlns:p14="http://schemas.microsoft.com/office/powerpoint/2010/main" val="211097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Asthma</a:t>
            </a:r>
          </a:p>
        </p:txBody>
      </p:sp>
      <p:sp>
        <p:nvSpPr>
          <p:cNvPr id="5" name="Content Placeholder 4"/>
          <p:cNvSpPr>
            <a:spLocks noGrp="1"/>
          </p:cNvSpPr>
          <p:nvPr>
            <p:ph idx="1"/>
          </p:nvPr>
        </p:nvSpPr>
        <p:spPr>
          <a:xfrm>
            <a:off x="1154954" y="2314222"/>
            <a:ext cx="10035785" cy="3705578"/>
          </a:xfrm>
        </p:spPr>
        <p:txBody>
          <a:bodyPr>
            <a:noAutofit/>
          </a:bodyPr>
          <a:lstStyle/>
          <a:p>
            <a:r>
              <a:rPr lang="en-US" sz="2800" dirty="0"/>
              <a:t>Asthma occurs when the bronchial tubes become inflamed and narrowed which then limits the availability of air.  </a:t>
            </a:r>
          </a:p>
          <a:p>
            <a:r>
              <a:rPr lang="en-US" sz="2800" dirty="0"/>
              <a:t>Chronic inflammation of the bronchial tubes can also affect the muscles that surround the airways which can tightened when stressed.</a:t>
            </a:r>
          </a:p>
          <a:p>
            <a:r>
              <a:rPr lang="en-US" sz="2800" dirty="0"/>
              <a:t>When air is limited to the body, this causes all the symptoms of asthma, such as: chest tightness, wheezing, coughing and shortness of breath. </a:t>
            </a:r>
          </a:p>
        </p:txBody>
      </p:sp>
    </p:spTree>
    <p:extLst>
      <p:ext uri="{BB962C8B-B14F-4D97-AF65-F5344CB8AC3E}">
        <p14:creationId xmlns:p14="http://schemas.microsoft.com/office/powerpoint/2010/main" val="195156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04435" y="602217"/>
            <a:ext cx="5301207" cy="5461502"/>
          </a:xfrm>
          <a:ln>
            <a:noFill/>
          </a:ln>
        </p:spPr>
      </p:pic>
      <p:sp>
        <p:nvSpPr>
          <p:cNvPr id="2" name="Title 1"/>
          <p:cNvSpPr>
            <a:spLocks noGrp="1"/>
          </p:cNvSpPr>
          <p:nvPr>
            <p:ph type="title"/>
          </p:nvPr>
        </p:nvSpPr>
        <p:spPr/>
        <p:txBody>
          <a:bodyPr/>
          <a:lstStyle/>
          <a:p>
            <a:r>
              <a:rPr lang="en-US" sz="2800" dirty="0"/>
              <a:t>Asthma</a:t>
            </a:r>
          </a:p>
        </p:txBody>
      </p:sp>
      <p:sp>
        <p:nvSpPr>
          <p:cNvPr id="4" name="Text Placeholder 3"/>
          <p:cNvSpPr>
            <a:spLocks noGrp="1"/>
          </p:cNvSpPr>
          <p:nvPr>
            <p:ph type="body" sz="half" idx="2"/>
          </p:nvPr>
        </p:nvSpPr>
        <p:spPr/>
        <p:txBody>
          <a:bodyPr>
            <a:normAutofit/>
          </a:bodyPr>
          <a:lstStyle/>
          <a:p>
            <a:r>
              <a:rPr lang="en-US" sz="2400" dirty="0"/>
              <a:t>Triggered inflammation</a:t>
            </a:r>
          </a:p>
          <a:p>
            <a:r>
              <a:rPr lang="en-US" sz="2400" dirty="0"/>
              <a:t>Bronchial constriction</a:t>
            </a:r>
          </a:p>
          <a:p>
            <a:r>
              <a:rPr lang="en-US" sz="2400" dirty="0"/>
              <a:t>Asthma flare-ups or attacks</a:t>
            </a:r>
          </a:p>
        </p:txBody>
      </p:sp>
    </p:spTree>
    <p:extLst>
      <p:ext uri="{BB962C8B-B14F-4D97-AF65-F5344CB8AC3E}">
        <p14:creationId xmlns:p14="http://schemas.microsoft.com/office/powerpoint/2010/main" val="268872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and Medical Intervention</a:t>
            </a:r>
          </a:p>
        </p:txBody>
      </p:sp>
      <p:sp>
        <p:nvSpPr>
          <p:cNvPr id="5" name="Content Placeholder 4"/>
          <p:cNvSpPr>
            <a:spLocks noGrp="1"/>
          </p:cNvSpPr>
          <p:nvPr>
            <p:ph idx="1"/>
          </p:nvPr>
        </p:nvSpPr>
        <p:spPr>
          <a:xfrm>
            <a:off x="1154954" y="2603500"/>
            <a:ext cx="8825659" cy="3853744"/>
          </a:xfrm>
        </p:spPr>
        <p:txBody>
          <a:bodyPr>
            <a:normAutofit/>
          </a:bodyPr>
          <a:lstStyle/>
          <a:p>
            <a:r>
              <a:rPr lang="en-US" sz="2800" dirty="0"/>
              <a:t>If asthma is suspected, an allergist will recommend breathing tests to determine lung capacity.</a:t>
            </a:r>
          </a:p>
          <a:p>
            <a:r>
              <a:rPr lang="en-US" sz="2800" dirty="0"/>
              <a:t>If an allergy is suspected, the allergist may also recommend allergy testing.</a:t>
            </a:r>
          </a:p>
          <a:p>
            <a:r>
              <a:rPr lang="en-US" sz="2800" dirty="0"/>
              <a:t>To manage symptoms, it is recommended to take pharmaceuticals and avoid any triggers than can induce an attack.</a:t>
            </a:r>
          </a:p>
          <a:p>
            <a:endParaRPr lang="en-US" dirty="0"/>
          </a:p>
          <a:p>
            <a:endParaRPr lang="en-US" dirty="0"/>
          </a:p>
        </p:txBody>
      </p:sp>
    </p:spTree>
    <p:extLst>
      <p:ext uri="{BB962C8B-B14F-4D97-AF65-F5344CB8AC3E}">
        <p14:creationId xmlns:p14="http://schemas.microsoft.com/office/powerpoint/2010/main" val="226296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Pharmaceutical Drugs</a:t>
            </a:r>
          </a:p>
        </p:txBody>
      </p:sp>
      <p:sp>
        <p:nvSpPr>
          <p:cNvPr id="5" name="Content Placeholder 4"/>
          <p:cNvSpPr>
            <a:spLocks noGrp="1"/>
          </p:cNvSpPr>
          <p:nvPr>
            <p:ph idx="1"/>
          </p:nvPr>
        </p:nvSpPr>
        <p:spPr>
          <a:xfrm>
            <a:off x="1154954" y="2603500"/>
            <a:ext cx="8825659" cy="3416300"/>
          </a:xfrm>
        </p:spPr>
        <p:txBody>
          <a:bodyPr>
            <a:normAutofit/>
          </a:bodyPr>
          <a:lstStyle/>
          <a:p>
            <a:r>
              <a:rPr lang="en-US" sz="3200" dirty="0"/>
              <a:t>Corticosteroids</a:t>
            </a:r>
          </a:p>
          <a:p>
            <a:pPr lvl="1"/>
            <a:r>
              <a:rPr lang="en-US" sz="2800" dirty="0"/>
              <a:t>Bronchodilators (LABA’s)</a:t>
            </a:r>
          </a:p>
          <a:p>
            <a:r>
              <a:rPr lang="en-US" sz="3200" dirty="0"/>
              <a:t>Leukotriene Antagonists</a:t>
            </a:r>
          </a:p>
          <a:p>
            <a:endParaRPr lang="en-US" sz="3200" dirty="0"/>
          </a:p>
          <a:p>
            <a:r>
              <a:rPr lang="en-US" sz="3200" dirty="0"/>
              <a:t>Rescue inhalers (SABA’s)</a:t>
            </a:r>
          </a:p>
          <a:p>
            <a:endParaRPr lang="en-US" dirty="0"/>
          </a:p>
          <a:p>
            <a:endParaRPr lang="en-US" dirty="0"/>
          </a:p>
        </p:txBody>
      </p:sp>
    </p:spTree>
    <p:extLst>
      <p:ext uri="{BB962C8B-B14F-4D97-AF65-F5344CB8AC3E}">
        <p14:creationId xmlns:p14="http://schemas.microsoft.com/office/powerpoint/2010/main" val="144562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Functional Nutrition and Herbal Therapy</a:t>
            </a:r>
          </a:p>
        </p:txBody>
      </p:sp>
      <p:sp>
        <p:nvSpPr>
          <p:cNvPr id="4" name="Text Placeholder 3"/>
          <p:cNvSpPr>
            <a:spLocks noGrp="1"/>
          </p:cNvSpPr>
          <p:nvPr>
            <p:ph type="body" sz="half" idx="2"/>
          </p:nvPr>
        </p:nvSpPr>
        <p:spPr/>
        <p:txBody>
          <a:bodyPr>
            <a:normAutofit/>
          </a:bodyPr>
          <a:lstStyle/>
          <a:p>
            <a:r>
              <a:rPr lang="en-US" sz="2400" dirty="0"/>
              <a:t>What are the body systems involved? </a:t>
            </a:r>
          </a:p>
          <a:p>
            <a:r>
              <a:rPr lang="en-US" sz="2400" dirty="0"/>
              <a:t>How can we support the tissues?</a:t>
            </a:r>
          </a:p>
          <a:p>
            <a:endParaRPr lang="en-US" sz="2400"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26381" y="973851"/>
            <a:ext cx="5083472" cy="5137389"/>
          </a:xfrm>
        </p:spPr>
      </p:pic>
    </p:spTree>
    <p:extLst>
      <p:ext uri="{BB962C8B-B14F-4D97-AF65-F5344CB8AC3E}">
        <p14:creationId xmlns:p14="http://schemas.microsoft.com/office/powerpoint/2010/main" val="16579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Foods and Herbs</a:t>
            </a:r>
          </a:p>
        </p:txBody>
      </p:sp>
      <p:sp>
        <p:nvSpPr>
          <p:cNvPr id="5" name="Content Placeholder 4"/>
          <p:cNvSpPr>
            <a:spLocks noGrp="1"/>
          </p:cNvSpPr>
          <p:nvPr>
            <p:ph idx="1"/>
          </p:nvPr>
        </p:nvSpPr>
        <p:spPr>
          <a:xfrm>
            <a:off x="1154954" y="2449689"/>
            <a:ext cx="8825659" cy="3973689"/>
          </a:xfrm>
        </p:spPr>
        <p:txBody>
          <a:bodyPr>
            <a:normAutofit fontScale="92500"/>
          </a:bodyPr>
          <a:lstStyle/>
          <a:p>
            <a:r>
              <a:rPr lang="en-US" sz="2600" dirty="0"/>
              <a:t>Bioflavonoids – microcirculation (anti-inflammatory)</a:t>
            </a:r>
          </a:p>
          <a:p>
            <a:r>
              <a:rPr lang="en-US" sz="2600" dirty="0"/>
              <a:t>Vitamin C (feed adrenals)</a:t>
            </a:r>
          </a:p>
          <a:p>
            <a:r>
              <a:rPr lang="en-US" sz="2600" dirty="0"/>
              <a:t>Copper (feed adrenals)</a:t>
            </a:r>
          </a:p>
          <a:p>
            <a:r>
              <a:rPr lang="en-US" sz="2600" dirty="0"/>
              <a:t>Lung PMG</a:t>
            </a:r>
          </a:p>
          <a:p>
            <a:r>
              <a:rPr lang="en-US" sz="2600" dirty="0"/>
              <a:t>Gingko </a:t>
            </a:r>
          </a:p>
          <a:p>
            <a:r>
              <a:rPr lang="en-US" sz="2600" dirty="0"/>
              <a:t>Turmeric, </a:t>
            </a:r>
            <a:r>
              <a:rPr lang="en-US" sz="2600" dirty="0" err="1"/>
              <a:t>Boswellia</a:t>
            </a:r>
            <a:r>
              <a:rPr lang="en-US" sz="2600" dirty="0"/>
              <a:t> (anti-inflammatory)</a:t>
            </a:r>
          </a:p>
          <a:p>
            <a:r>
              <a:rPr lang="en-US" sz="2600" dirty="0" err="1"/>
              <a:t>Albizia</a:t>
            </a:r>
            <a:r>
              <a:rPr lang="en-US" sz="2600" dirty="0"/>
              <a:t> (support healthy nasal and bronchial passages)</a:t>
            </a:r>
          </a:p>
          <a:p>
            <a:r>
              <a:rPr lang="en-US" sz="2600" dirty="0"/>
              <a:t>Ginger (circulation – cough)</a:t>
            </a:r>
          </a:p>
          <a:p>
            <a:endParaRPr lang="en-US" dirty="0"/>
          </a:p>
          <a:p>
            <a:endParaRPr lang="en-US" dirty="0"/>
          </a:p>
        </p:txBody>
      </p:sp>
    </p:spTree>
    <p:extLst>
      <p:ext uri="{BB962C8B-B14F-4D97-AF65-F5344CB8AC3E}">
        <p14:creationId xmlns:p14="http://schemas.microsoft.com/office/powerpoint/2010/main" val="175752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238</TotalTime>
  <Words>798</Words>
  <Application>Microsoft Macintosh PowerPoint</Application>
  <PresentationFormat>Widescreen</PresentationFormat>
  <Paragraphs>105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Century Gothic</vt:lpstr>
      <vt:lpstr>Wingdings 3</vt:lpstr>
      <vt:lpstr>Arial</vt:lpstr>
      <vt:lpstr>Ion Boardroom</vt:lpstr>
      <vt:lpstr> Understanding Asthma</vt:lpstr>
      <vt:lpstr>By the numbers</vt:lpstr>
      <vt:lpstr>Respiration</vt:lpstr>
      <vt:lpstr>Asthma</vt:lpstr>
      <vt:lpstr>Asthma</vt:lpstr>
      <vt:lpstr>Diagnosis and Medical Intervention</vt:lpstr>
      <vt:lpstr>Pharmaceutical Drugs</vt:lpstr>
      <vt:lpstr>Functional Nutrition and Herbal Therapy</vt:lpstr>
      <vt:lpstr>Foods and Herbs</vt:lpstr>
      <vt:lpstr>Functional Nutrition Assessment </vt:lpstr>
      <vt:lpstr>Food for thought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Gut Health</dc:title>
  <dc:creator>Jennifer Franco</dc:creator>
  <cp:lastModifiedBy>Abby Armstrong</cp:lastModifiedBy>
  <cp:revision>42</cp:revision>
  <dcterms:created xsi:type="dcterms:W3CDTF">2016-08-18T03:47:17Z</dcterms:created>
  <dcterms:modified xsi:type="dcterms:W3CDTF">2017-05-30T21:22:56Z</dcterms:modified>
</cp:coreProperties>
</file>